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Montserrat"/>
      <p:regular r:id="rId44"/>
      <p:bold r:id="rId45"/>
      <p:italic r:id="rId46"/>
      <p:boldItalic r:id="rId47"/>
    </p:embeddedFont>
    <p:embeddedFont>
      <p:font typeface="Lato"/>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Montserrat-regular.fntdata"/><Relationship Id="rId43" Type="http://schemas.openxmlformats.org/officeDocument/2006/relationships/slide" Target="slides/slide38.xml"/><Relationship Id="rId46" Type="http://schemas.openxmlformats.org/officeDocument/2006/relationships/font" Target="fonts/Montserrat-italic.fntdata"/><Relationship Id="rId45"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regular.fntdata"/><Relationship Id="rId47" Type="http://schemas.openxmlformats.org/officeDocument/2006/relationships/font" Target="fonts/Montserrat-boldItalic.fntdata"/><Relationship Id="rId49"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Lato-boldItalic.fntdata"/><Relationship Id="rId5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ee342e9b9d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ee342e9b9d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ee342e9b9d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ee342e9b9d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ee342e9b9d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ee342e9b9d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ee342e9b9d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ee342e9b9d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ee342e9b9d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ee342e9b9d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ee342e9b9d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ee342e9b9d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ee342e9b9d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ee342e9b9d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ee342e9b9d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ee342e9b9d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ee342e9b9d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ee342e9b9d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ee342e9b9d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ee342e9b9d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ee342e9b9d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ee342e9b9d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ee342e9b9d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ee342e9b9d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ee342e9b9d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ee342e9b9d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ee342e9b9d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ee342e9b9d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ee342e9b9d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ee342e9b9d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ee5f323665_1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ee5f323665_1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ee5f323665_1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ee5f323665_1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ee5f323665_1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ee5f323665_1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ee5f323665_1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ee5f323665_1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ee37273f0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ee37273f0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ee37273f09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ee37273f09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ee37273f09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ee37273f09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ee342e9b9d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ee342e9b9d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ee37273f09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ee37273f09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ee37273f09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ee37273f09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ee37273f09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ee37273f09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ee37273f09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ee37273f09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ee37273f09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ee37273f09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ee37273f09_1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ee37273f09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ee37273f09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ee37273f09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ee37273f09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ee37273f09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ee5f323665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ee5f323665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ee342e9b9d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ee342e9b9d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ee342e9b9d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ee342e9b9d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ee342e9b9d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ee342e9b9d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e342e9b9d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e342e9b9d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ee342e9b9d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ee342e9b9d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ee342e9b9d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ee342e9b9d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2.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1.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9.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6.png"/><Relationship Id="rId4" Type="http://schemas.openxmlformats.org/officeDocument/2006/relationships/image" Target="../media/image18.png"/><Relationship Id="rId5" Type="http://schemas.openxmlformats.org/officeDocument/2006/relationships/image" Target="../media/image27.png"/><Relationship Id="rId6" Type="http://schemas.openxmlformats.org/officeDocument/2006/relationships/image" Target="../media/image31.png"/><Relationship Id="rId7"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0.png"/><Relationship Id="rId4" Type="http://schemas.openxmlformats.org/officeDocument/2006/relationships/image" Target="../media/image39.png"/><Relationship Id="rId5"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4.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5.png"/><Relationship Id="rId4" Type="http://schemas.openxmlformats.org/officeDocument/2006/relationships/image" Target="../media/image35.png"/><Relationship Id="rId5"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image" Target="../media/image3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8.png"/><Relationship Id="rId4" Type="http://schemas.openxmlformats.org/officeDocument/2006/relationships/image" Target="../media/image5.png"/><Relationship Id="rId5" Type="http://schemas.openxmlformats.org/officeDocument/2006/relationships/image" Target="../media/image3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7.png"/><Relationship Id="rId4" Type="http://schemas.openxmlformats.org/officeDocument/2006/relationships/image" Target="../media/image43.png"/><Relationship Id="rId5"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50.png"/><Relationship Id="rId4" Type="http://schemas.openxmlformats.org/officeDocument/2006/relationships/image" Target="../media/image4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46.png"/><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8.png"/><Relationship Id="rId4" Type="http://schemas.openxmlformats.org/officeDocument/2006/relationships/image" Target="../media/image47.png"/><Relationship Id="rId5"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44.png"/><Relationship Id="rId4" Type="http://schemas.openxmlformats.org/officeDocument/2006/relationships/image" Target="../media/image42.png"/><Relationship Id="rId5"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41.png"/><Relationship Id="rId4" Type="http://schemas.openxmlformats.org/officeDocument/2006/relationships/image" Target="../media/image40.png"/><Relationship Id="rId5" Type="http://schemas.openxmlformats.org/officeDocument/2006/relationships/image" Target="../media/image49.png"/><Relationship Id="rId6"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38.xml.rels><?xml version="1.0" encoding="UTF-8" standalone="yes"?><Relationships xmlns="http://schemas.openxmlformats.org/package/2006/relationships"><Relationship Id="rId11" Type="http://schemas.openxmlformats.org/officeDocument/2006/relationships/hyperlink" Target="https://nvd.nist.gov/vuln/detail/CVE-2009-1185" TargetMode="External"/><Relationship Id="rId10" Type="http://schemas.openxmlformats.org/officeDocument/2006/relationships/hyperlink" Target="https://nvd.nist.gov/vuln/detail/CVE-2007-2447" TargetMode="External"/><Relationship Id="rId13" Type="http://schemas.openxmlformats.org/officeDocument/2006/relationships/hyperlink" Target="https://nvd.nist.gov/vuln/detail/CVE-2010-2075" TargetMode="External"/><Relationship Id="rId12" Type="http://schemas.openxmlformats.org/officeDocument/2006/relationships/hyperlink" Target="https://www.redhat.com/sysadmin/suid-sgid-sticky-bit" TargetMode="External"/><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docs.microsoft.com/en-us/security-updates/securitybulletins/2017/ms17-010" TargetMode="External"/><Relationship Id="rId4" Type="http://schemas.openxmlformats.org/officeDocument/2006/relationships/hyperlink" Target="https://www.100security.com.br/ms17-010" TargetMode="External"/><Relationship Id="rId9" Type="http://schemas.openxmlformats.org/officeDocument/2006/relationships/hyperlink" Target="https://nvd.nist.gov/vuln/detail/CVE-2012-2336" TargetMode="External"/><Relationship Id="rId15" Type="http://schemas.openxmlformats.org/officeDocument/2006/relationships/image" Target="../media/image5.png"/><Relationship Id="rId14" Type="http://schemas.openxmlformats.org/officeDocument/2006/relationships/hyperlink" Target="https://nvd.nist.gov/vuln/detail/CVE-2007-3280" TargetMode="External"/><Relationship Id="rId5" Type="http://schemas.openxmlformats.org/officeDocument/2006/relationships/hyperlink" Target="https://www.catalog.update.microsoft.com/Search.aspx?q=KB4012598" TargetMode="External"/><Relationship Id="rId6" Type="http://schemas.openxmlformats.org/officeDocument/2006/relationships/hyperlink" Target="https://nvd.nist.gov/vuln/detail/cve-2017-0143" TargetMode="External"/><Relationship Id="rId7" Type="http://schemas.openxmlformats.org/officeDocument/2006/relationships/hyperlink" Target="https://nvd.nist.gov/vuln/detail/CVE-2011-2523" TargetMode="External"/><Relationship Id="rId8" Type="http://schemas.openxmlformats.org/officeDocument/2006/relationships/hyperlink" Target="https://nvd.nist.gov/vuln/detail/CVE-2005-2877"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3.png"/><Relationship Id="rId5" Type="http://schemas.openxmlformats.org/officeDocument/2006/relationships/image" Target="../media/image8.png"/><Relationship Id="rId6"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1.png"/><Relationship Id="rId8"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9.png"/><Relationship Id="rId6" Type="http://schemas.openxmlformats.org/officeDocument/2006/relationships/image" Target="../media/image16.png"/><Relationship Id="rId7" Type="http://schemas.openxmlformats.org/officeDocument/2006/relationships/image" Target="../media/image51.png"/><Relationship Id="rId8"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19.png"/><Relationship Id="rId6"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28.pn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2.png"/><Relationship Id="rId4" Type="http://schemas.openxmlformats.org/officeDocument/2006/relationships/image" Target="../media/image17.png"/><Relationship Id="rId5" Type="http://schemas.openxmlformats.org/officeDocument/2006/relationships/image" Target="../media/image23.png"/><Relationship Id="rId6"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146625" y="1680875"/>
            <a:ext cx="5784600" cy="1967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sz="4200"/>
              <a:t>Relatório Pentest</a:t>
            </a:r>
            <a:endParaRPr sz="4200"/>
          </a:p>
        </p:txBody>
      </p:sp>
      <p:sp>
        <p:nvSpPr>
          <p:cNvPr id="135" name="Google Shape;135;p13"/>
          <p:cNvSpPr txBox="1"/>
          <p:nvPr/>
        </p:nvSpPr>
        <p:spPr>
          <a:xfrm>
            <a:off x="360950" y="3928350"/>
            <a:ext cx="3872700" cy="10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1150">
                <a:solidFill>
                  <a:srgbClr val="DCDDDE"/>
                </a:solidFill>
              </a:rPr>
              <a:t>FiveSEC:</a:t>
            </a:r>
            <a:endParaRPr b="1" sz="1150">
              <a:solidFill>
                <a:srgbClr val="DCDDDE"/>
              </a:solidFill>
            </a:endParaRPr>
          </a:p>
          <a:p>
            <a:pPr indent="0" lvl="0" marL="0" rtl="0" algn="l">
              <a:spcBef>
                <a:spcPts val="0"/>
              </a:spcBef>
              <a:spcAft>
                <a:spcPts val="0"/>
              </a:spcAft>
              <a:buNone/>
            </a:pPr>
            <a:r>
              <a:rPr lang="pt-BR" sz="1150">
                <a:solidFill>
                  <a:srgbClr val="DCDDDE"/>
                </a:solidFill>
              </a:rPr>
              <a:t>Mauro Ícaro Carvalho do Carmo</a:t>
            </a:r>
            <a:endParaRPr sz="1150">
              <a:solidFill>
                <a:srgbClr val="DCDDDE"/>
              </a:solidFill>
            </a:endParaRPr>
          </a:p>
          <a:p>
            <a:pPr indent="0" lvl="0" marL="0" rtl="0" algn="l">
              <a:spcBef>
                <a:spcPts val="0"/>
              </a:spcBef>
              <a:spcAft>
                <a:spcPts val="0"/>
              </a:spcAft>
              <a:buNone/>
            </a:pPr>
            <a:r>
              <a:rPr lang="pt-BR" sz="1150">
                <a:solidFill>
                  <a:srgbClr val="DCDDDE"/>
                </a:solidFill>
              </a:rPr>
              <a:t>Thiago Carlos Gonçalves da Silva</a:t>
            </a:r>
            <a:endParaRPr sz="1150">
              <a:solidFill>
                <a:srgbClr val="DCDDDE"/>
              </a:solidFill>
            </a:endParaRPr>
          </a:p>
          <a:p>
            <a:pPr indent="0" lvl="0" marL="0" rtl="0" algn="l">
              <a:spcBef>
                <a:spcPts val="0"/>
              </a:spcBef>
              <a:spcAft>
                <a:spcPts val="0"/>
              </a:spcAft>
              <a:buNone/>
            </a:pPr>
            <a:r>
              <a:rPr lang="pt-BR" sz="1150">
                <a:solidFill>
                  <a:srgbClr val="DCDDDE"/>
                </a:solidFill>
              </a:rPr>
              <a:t>Pedro Henrique Neves Lima</a:t>
            </a:r>
            <a:endParaRPr sz="1150">
              <a:solidFill>
                <a:srgbClr val="DCDDDE"/>
              </a:solidFill>
            </a:endParaRPr>
          </a:p>
          <a:p>
            <a:pPr indent="0" lvl="0" marL="0" rtl="0" algn="l">
              <a:spcBef>
                <a:spcPts val="0"/>
              </a:spcBef>
              <a:spcAft>
                <a:spcPts val="0"/>
              </a:spcAft>
              <a:buNone/>
            </a:pPr>
            <a:r>
              <a:rPr lang="pt-BR" sz="1150">
                <a:solidFill>
                  <a:srgbClr val="DCDDDE"/>
                </a:solidFill>
              </a:rPr>
              <a:t>Wendel Viana Lima</a:t>
            </a:r>
            <a:endParaRPr sz="1150">
              <a:solidFill>
                <a:srgbClr val="DCDDDE"/>
              </a:solidFill>
            </a:endParaRPr>
          </a:p>
        </p:txBody>
      </p:sp>
      <p:pic>
        <p:nvPicPr>
          <p:cNvPr id="136" name="Google Shape;136;p13"/>
          <p:cNvPicPr preferRelativeResize="0"/>
          <p:nvPr/>
        </p:nvPicPr>
        <p:blipFill>
          <a:blip r:embed="rId3">
            <a:alphaModFix/>
          </a:blip>
          <a:stretch>
            <a:fillRect/>
          </a:stretch>
        </p:blipFill>
        <p:spPr>
          <a:xfrm>
            <a:off x="3266774" y="439625"/>
            <a:ext cx="2412099" cy="11034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2"/>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Windows 192.168.1.51</a:t>
            </a:r>
            <a:endParaRPr>
              <a:solidFill>
                <a:schemeClr val="lt1"/>
              </a:solidFill>
              <a:latin typeface="Lato"/>
              <a:ea typeface="Lato"/>
              <a:cs typeface="Lato"/>
              <a:sym typeface="Lato"/>
            </a:endParaRPr>
          </a:p>
        </p:txBody>
      </p:sp>
      <p:sp>
        <p:nvSpPr>
          <p:cNvPr id="238" name="Google Shape;238;p22"/>
          <p:cNvSpPr txBox="1"/>
          <p:nvPr/>
        </p:nvSpPr>
        <p:spPr>
          <a:xfrm>
            <a:off x="3460488" y="77900"/>
            <a:ext cx="2628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445: CVE-2017-0143</a:t>
            </a:r>
            <a:endParaRPr sz="800">
              <a:solidFill>
                <a:schemeClr val="lt1"/>
              </a:solidFill>
              <a:latin typeface="Lato"/>
              <a:ea typeface="Lato"/>
              <a:cs typeface="Lato"/>
              <a:sym typeface="Lato"/>
            </a:endParaRPr>
          </a:p>
        </p:txBody>
      </p:sp>
      <p:sp>
        <p:nvSpPr>
          <p:cNvPr id="239" name="Google Shape;239;p22"/>
          <p:cNvSpPr txBox="1"/>
          <p:nvPr/>
        </p:nvSpPr>
        <p:spPr>
          <a:xfrm>
            <a:off x="3469200" y="308375"/>
            <a:ext cx="22056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800">
                <a:solidFill>
                  <a:schemeClr val="lt1"/>
                </a:solidFill>
                <a:latin typeface="Lato"/>
                <a:ea typeface="Lato"/>
                <a:cs typeface="Lato"/>
                <a:sym typeface="Lato"/>
              </a:rPr>
              <a:t>Impactos</a:t>
            </a:r>
            <a:endParaRPr sz="3800">
              <a:solidFill>
                <a:schemeClr val="lt1"/>
              </a:solidFill>
              <a:latin typeface="Lato"/>
              <a:ea typeface="Lato"/>
              <a:cs typeface="Lato"/>
              <a:sym typeface="Lato"/>
            </a:endParaRPr>
          </a:p>
        </p:txBody>
      </p:sp>
      <p:pic>
        <p:nvPicPr>
          <p:cNvPr id="240" name="Google Shape;240;p22"/>
          <p:cNvPicPr preferRelativeResize="0"/>
          <p:nvPr/>
        </p:nvPicPr>
        <p:blipFill>
          <a:blip r:embed="rId3">
            <a:alphaModFix/>
          </a:blip>
          <a:stretch>
            <a:fillRect/>
          </a:stretch>
        </p:blipFill>
        <p:spPr>
          <a:xfrm>
            <a:off x="2057375" y="1077875"/>
            <a:ext cx="4977934" cy="3760825"/>
          </a:xfrm>
          <a:prstGeom prst="rect">
            <a:avLst/>
          </a:prstGeom>
          <a:noFill/>
          <a:ln>
            <a:noFill/>
          </a:ln>
        </p:spPr>
      </p:pic>
      <p:sp>
        <p:nvSpPr>
          <p:cNvPr id="241" name="Google Shape;241;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242" name="Google Shape;242;p22"/>
          <p:cNvPicPr preferRelativeResize="0"/>
          <p:nvPr/>
        </p:nvPicPr>
        <p:blipFill>
          <a:blip r:embed="rId4">
            <a:alphaModFix/>
          </a:blip>
          <a:stretch>
            <a:fillRect/>
          </a:stretch>
        </p:blipFill>
        <p:spPr>
          <a:xfrm>
            <a:off x="7764475" y="176750"/>
            <a:ext cx="1187051" cy="543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3"/>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Windows 192.168.1.51</a:t>
            </a:r>
            <a:endParaRPr>
              <a:solidFill>
                <a:schemeClr val="lt1"/>
              </a:solidFill>
              <a:latin typeface="Lato"/>
              <a:ea typeface="Lato"/>
              <a:cs typeface="Lato"/>
              <a:sym typeface="Lato"/>
            </a:endParaRPr>
          </a:p>
        </p:txBody>
      </p:sp>
      <p:sp>
        <p:nvSpPr>
          <p:cNvPr id="248" name="Google Shape;248;p23"/>
          <p:cNvSpPr txBox="1"/>
          <p:nvPr/>
        </p:nvSpPr>
        <p:spPr>
          <a:xfrm>
            <a:off x="3057750" y="99100"/>
            <a:ext cx="2628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300">
                <a:solidFill>
                  <a:schemeClr val="lt1"/>
                </a:solidFill>
                <a:latin typeface="Lato"/>
                <a:ea typeface="Lato"/>
                <a:cs typeface="Lato"/>
                <a:sym typeface="Lato"/>
              </a:rPr>
              <a:t>PORTA 445: CVE-2017-0143</a:t>
            </a:r>
            <a:endParaRPr sz="800">
              <a:solidFill>
                <a:schemeClr val="lt1"/>
              </a:solidFill>
              <a:latin typeface="Lato"/>
              <a:ea typeface="Lato"/>
              <a:cs typeface="Lato"/>
              <a:sym typeface="Lato"/>
            </a:endParaRPr>
          </a:p>
        </p:txBody>
      </p:sp>
      <p:sp>
        <p:nvSpPr>
          <p:cNvPr id="249" name="Google Shape;249;p23"/>
          <p:cNvSpPr txBox="1"/>
          <p:nvPr/>
        </p:nvSpPr>
        <p:spPr>
          <a:xfrm>
            <a:off x="3401950" y="415950"/>
            <a:ext cx="21249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800">
                <a:solidFill>
                  <a:schemeClr val="lt1"/>
                </a:solidFill>
                <a:latin typeface="Lato"/>
                <a:ea typeface="Lato"/>
                <a:cs typeface="Lato"/>
                <a:sym typeface="Lato"/>
              </a:rPr>
              <a:t>Soluções</a:t>
            </a:r>
            <a:endParaRPr sz="3800">
              <a:solidFill>
                <a:schemeClr val="lt1"/>
              </a:solidFill>
              <a:latin typeface="Lato"/>
              <a:ea typeface="Lato"/>
              <a:cs typeface="Lato"/>
              <a:sym typeface="Lato"/>
            </a:endParaRPr>
          </a:p>
        </p:txBody>
      </p:sp>
      <p:sp>
        <p:nvSpPr>
          <p:cNvPr id="250" name="Google Shape;250;p23"/>
          <p:cNvSpPr txBox="1"/>
          <p:nvPr/>
        </p:nvSpPr>
        <p:spPr>
          <a:xfrm>
            <a:off x="1734675" y="2104450"/>
            <a:ext cx="5883000" cy="15084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Lato"/>
              <a:buChar char="●"/>
            </a:pPr>
            <a:r>
              <a:rPr lang="pt-BR">
                <a:solidFill>
                  <a:srgbClr val="FFFFFF"/>
                </a:solidFill>
                <a:latin typeface="Lato"/>
                <a:ea typeface="Lato"/>
                <a:cs typeface="Lato"/>
                <a:sym typeface="Lato"/>
              </a:rPr>
              <a:t>Aplicação de Patch</a:t>
            </a:r>
            <a:endParaRPr>
              <a:solidFill>
                <a:srgbClr val="FFFFFF"/>
              </a:solidFill>
              <a:latin typeface="Lato"/>
              <a:ea typeface="Lato"/>
              <a:cs typeface="Lato"/>
              <a:sym typeface="Lato"/>
            </a:endParaRPr>
          </a:p>
          <a:p>
            <a:pPr indent="0" lvl="0" marL="457200" rtl="0" algn="l">
              <a:spcBef>
                <a:spcPts val="0"/>
              </a:spcBef>
              <a:spcAft>
                <a:spcPts val="0"/>
              </a:spcAft>
              <a:buNone/>
            </a:pPr>
            <a:r>
              <a:rPr lang="pt-BR">
                <a:solidFill>
                  <a:srgbClr val="FFFFFF"/>
                </a:solidFill>
                <a:latin typeface="Lato"/>
                <a:ea typeface="Lato"/>
                <a:cs typeface="Lato"/>
                <a:sym typeface="Lato"/>
              </a:rPr>
              <a:t>Atualização de segurança do Windows Server 2008 para sistemas    com base em x64 (KB4012598)</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330200" lvl="0" marL="457200" rtl="0" algn="l">
              <a:spcBef>
                <a:spcPts val="0"/>
              </a:spcBef>
              <a:spcAft>
                <a:spcPts val="0"/>
              </a:spcAft>
              <a:buClr>
                <a:srgbClr val="FFFFFF"/>
              </a:buClr>
              <a:buSzPts val="1600"/>
              <a:buFont typeface="Lato"/>
              <a:buChar char="●"/>
            </a:pPr>
            <a:r>
              <a:rPr lang="pt-BR">
                <a:solidFill>
                  <a:srgbClr val="E6E6E6"/>
                </a:solidFill>
              </a:rPr>
              <a:t>Desabilitar o SMBv1 </a:t>
            </a:r>
            <a:endParaRPr>
              <a:solidFill>
                <a:srgbClr val="E6E6E6"/>
              </a:solidFill>
            </a:endParaRPr>
          </a:p>
          <a:p>
            <a:pPr indent="0" lvl="0" marL="0" rtl="0" algn="l">
              <a:spcBef>
                <a:spcPts val="0"/>
              </a:spcBef>
              <a:spcAft>
                <a:spcPts val="0"/>
              </a:spcAft>
              <a:buNone/>
            </a:pPr>
            <a:r>
              <a:t/>
            </a:r>
            <a:endParaRPr>
              <a:solidFill>
                <a:srgbClr val="E6E6E6"/>
              </a:solidFill>
            </a:endParaRPr>
          </a:p>
        </p:txBody>
      </p:sp>
      <p:sp>
        <p:nvSpPr>
          <p:cNvPr id="251" name="Google Shape;251;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252" name="Google Shape;252;p23"/>
          <p:cNvPicPr preferRelativeResize="0"/>
          <p:nvPr/>
        </p:nvPicPr>
        <p:blipFill>
          <a:blip r:embed="rId3">
            <a:alphaModFix/>
          </a:blip>
          <a:stretch>
            <a:fillRect/>
          </a:stretch>
        </p:blipFill>
        <p:spPr>
          <a:xfrm>
            <a:off x="7764475" y="176750"/>
            <a:ext cx="1187051" cy="543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4"/>
          <p:cNvSpPr txBox="1"/>
          <p:nvPr/>
        </p:nvSpPr>
        <p:spPr>
          <a:xfrm>
            <a:off x="2549850" y="2825025"/>
            <a:ext cx="4044300" cy="1231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3400">
                <a:solidFill>
                  <a:schemeClr val="lt1"/>
                </a:solidFill>
                <a:latin typeface="Lato"/>
                <a:ea typeface="Lato"/>
                <a:cs typeface="Lato"/>
                <a:sym typeface="Lato"/>
              </a:rPr>
              <a:t>Máquina Linux</a:t>
            </a:r>
            <a:endParaRPr sz="3400">
              <a:solidFill>
                <a:schemeClr val="lt1"/>
              </a:solidFill>
              <a:latin typeface="Lato"/>
              <a:ea typeface="Lato"/>
              <a:cs typeface="Lato"/>
              <a:sym typeface="Lato"/>
            </a:endParaRPr>
          </a:p>
          <a:p>
            <a:pPr indent="0" lvl="0" marL="0" rtl="0" algn="ctr">
              <a:spcBef>
                <a:spcPts val="0"/>
              </a:spcBef>
              <a:spcAft>
                <a:spcPts val="0"/>
              </a:spcAft>
              <a:buNone/>
            </a:pPr>
            <a:r>
              <a:rPr lang="pt-BR" sz="3400">
                <a:solidFill>
                  <a:schemeClr val="lt1"/>
                </a:solidFill>
                <a:latin typeface="Lato"/>
                <a:ea typeface="Lato"/>
                <a:cs typeface="Lato"/>
                <a:sym typeface="Lato"/>
              </a:rPr>
              <a:t>192.168.0.115</a:t>
            </a:r>
            <a:endParaRPr sz="3400">
              <a:solidFill>
                <a:schemeClr val="lt1"/>
              </a:solidFill>
              <a:latin typeface="Lato"/>
              <a:ea typeface="Lato"/>
              <a:cs typeface="Lato"/>
              <a:sym typeface="Lato"/>
            </a:endParaRPr>
          </a:p>
        </p:txBody>
      </p:sp>
      <p:pic>
        <p:nvPicPr>
          <p:cNvPr id="258" name="Google Shape;258;p24"/>
          <p:cNvPicPr preferRelativeResize="0"/>
          <p:nvPr/>
        </p:nvPicPr>
        <p:blipFill>
          <a:blip r:embed="rId3">
            <a:alphaModFix/>
          </a:blip>
          <a:stretch>
            <a:fillRect/>
          </a:stretch>
        </p:blipFill>
        <p:spPr>
          <a:xfrm>
            <a:off x="3025088" y="1134050"/>
            <a:ext cx="3093821" cy="1740274"/>
          </a:xfrm>
          <a:prstGeom prst="rect">
            <a:avLst/>
          </a:prstGeom>
          <a:noFill/>
          <a:ln>
            <a:noFill/>
          </a:ln>
        </p:spPr>
      </p:pic>
      <p:pic>
        <p:nvPicPr>
          <p:cNvPr id="259" name="Google Shape;259;p24"/>
          <p:cNvPicPr preferRelativeResize="0"/>
          <p:nvPr/>
        </p:nvPicPr>
        <p:blipFill>
          <a:blip r:embed="rId4">
            <a:alphaModFix/>
          </a:blip>
          <a:stretch>
            <a:fillRect/>
          </a:stretch>
        </p:blipFill>
        <p:spPr>
          <a:xfrm>
            <a:off x="110975" y="4529650"/>
            <a:ext cx="1033251" cy="472674"/>
          </a:xfrm>
          <a:prstGeom prst="rect">
            <a:avLst/>
          </a:prstGeom>
          <a:noFill/>
          <a:ln>
            <a:noFill/>
          </a:ln>
        </p:spPr>
      </p:pic>
      <p:sp>
        <p:nvSpPr>
          <p:cNvPr id="260" name="Google Shape;260;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5"/>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266" name="Google Shape;266;p25"/>
          <p:cNvSpPr txBox="1"/>
          <p:nvPr/>
        </p:nvSpPr>
        <p:spPr>
          <a:xfrm>
            <a:off x="2588550" y="301725"/>
            <a:ext cx="39669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200">
                <a:solidFill>
                  <a:schemeClr val="lt1"/>
                </a:solidFill>
                <a:latin typeface="Lato"/>
                <a:ea typeface="Lato"/>
                <a:cs typeface="Lato"/>
                <a:sym typeface="Lato"/>
              </a:rPr>
              <a:t>Port 21 - FTP: CVE-2011-2523</a:t>
            </a:r>
            <a:endParaRPr sz="2200">
              <a:solidFill>
                <a:schemeClr val="lt1"/>
              </a:solidFill>
              <a:latin typeface="Lato"/>
              <a:ea typeface="Lato"/>
              <a:cs typeface="Lato"/>
              <a:sym typeface="Lato"/>
            </a:endParaRPr>
          </a:p>
        </p:txBody>
      </p:sp>
      <p:sp>
        <p:nvSpPr>
          <p:cNvPr id="267" name="Google Shape;267;p25"/>
          <p:cNvSpPr txBox="1"/>
          <p:nvPr/>
        </p:nvSpPr>
        <p:spPr>
          <a:xfrm>
            <a:off x="1381200" y="790450"/>
            <a:ext cx="6381600" cy="9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pt-BR" sz="1500">
                <a:solidFill>
                  <a:srgbClr val="E6E6E6"/>
                </a:solidFill>
              </a:rPr>
              <a:t>Esse CV</a:t>
            </a:r>
            <a:r>
              <a:rPr lang="pt-BR" sz="1500">
                <a:solidFill>
                  <a:srgbClr val="E6E6E6"/>
                </a:solidFill>
              </a:rPr>
              <a:t>E</a:t>
            </a:r>
            <a:r>
              <a:rPr lang="pt-BR" sz="1500">
                <a:solidFill>
                  <a:srgbClr val="E6E6E6"/>
                </a:solidFill>
              </a:rPr>
              <a:t> apresenta uma vulnerabilidade na </a:t>
            </a:r>
            <a:r>
              <a:rPr lang="pt-BR" sz="1500">
                <a:solidFill>
                  <a:srgbClr val="E6E6E6"/>
                </a:solidFill>
              </a:rPr>
              <a:t>versão 2.3.4 do vsftpd em que contém um backdoor no qual abre um shell na porta 6200/tcp.</a:t>
            </a:r>
            <a:br>
              <a:rPr lang="pt-BR" sz="1500">
                <a:solidFill>
                  <a:srgbClr val="E6E6E6"/>
                </a:solidFill>
              </a:rPr>
            </a:br>
            <a:r>
              <a:rPr lang="pt-BR" sz="1500">
                <a:solidFill>
                  <a:srgbClr val="E6E6E6"/>
                </a:solidFill>
              </a:rPr>
              <a:t>CVSS </a:t>
            </a:r>
            <a:r>
              <a:rPr lang="pt-BR" sz="1500">
                <a:solidFill>
                  <a:schemeClr val="lt1"/>
                </a:solidFill>
              </a:rPr>
              <a:t>Base Score: </a:t>
            </a:r>
            <a:r>
              <a:rPr lang="pt-BR" sz="1500">
                <a:solidFill>
                  <a:schemeClr val="lt1"/>
                </a:solidFill>
                <a:highlight>
                  <a:srgbClr val="FF0000"/>
                </a:highlight>
              </a:rPr>
              <a:t>9.8 CRITICAL</a:t>
            </a:r>
            <a:endParaRPr sz="1900">
              <a:solidFill>
                <a:schemeClr val="lt1"/>
              </a:solidFill>
              <a:highlight>
                <a:srgbClr val="FF0000"/>
              </a:highlight>
            </a:endParaRPr>
          </a:p>
        </p:txBody>
      </p:sp>
      <p:pic>
        <p:nvPicPr>
          <p:cNvPr id="268" name="Google Shape;268;p25"/>
          <p:cNvPicPr preferRelativeResize="0"/>
          <p:nvPr/>
        </p:nvPicPr>
        <p:blipFill rotWithShape="1">
          <a:blip r:embed="rId3">
            <a:alphaModFix/>
          </a:blip>
          <a:srcRect b="0" l="962" r="863" t="11684"/>
          <a:stretch/>
        </p:blipFill>
        <p:spPr>
          <a:xfrm>
            <a:off x="803463" y="1875850"/>
            <a:ext cx="7537075" cy="2616125"/>
          </a:xfrm>
          <a:prstGeom prst="rect">
            <a:avLst/>
          </a:prstGeom>
          <a:noFill/>
          <a:ln>
            <a:noFill/>
          </a:ln>
        </p:spPr>
      </p:pic>
      <p:sp>
        <p:nvSpPr>
          <p:cNvPr id="269" name="Google Shape;269;p25"/>
          <p:cNvSpPr/>
          <p:nvPr/>
        </p:nvSpPr>
        <p:spPr>
          <a:xfrm>
            <a:off x="840450" y="3718100"/>
            <a:ext cx="5715000" cy="739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0" name="Google Shape;270;p25"/>
          <p:cNvPicPr preferRelativeResize="0"/>
          <p:nvPr/>
        </p:nvPicPr>
        <p:blipFill>
          <a:blip r:embed="rId4">
            <a:alphaModFix/>
          </a:blip>
          <a:stretch>
            <a:fillRect/>
          </a:stretch>
        </p:blipFill>
        <p:spPr>
          <a:xfrm>
            <a:off x="110975" y="4529650"/>
            <a:ext cx="1033251" cy="472674"/>
          </a:xfrm>
          <a:prstGeom prst="rect">
            <a:avLst/>
          </a:prstGeom>
          <a:noFill/>
          <a:ln>
            <a:noFill/>
          </a:ln>
        </p:spPr>
      </p:pic>
      <p:sp>
        <p:nvSpPr>
          <p:cNvPr id="271" name="Google Shape;271;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6"/>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277" name="Google Shape;277;p26"/>
          <p:cNvSpPr txBox="1"/>
          <p:nvPr/>
        </p:nvSpPr>
        <p:spPr>
          <a:xfrm>
            <a:off x="6291450" y="180700"/>
            <a:ext cx="272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21 - FTP: CVE-2011-2523</a:t>
            </a:r>
            <a:endParaRPr sz="1300">
              <a:solidFill>
                <a:schemeClr val="lt1"/>
              </a:solidFill>
              <a:latin typeface="Lato"/>
              <a:ea typeface="Lato"/>
              <a:cs typeface="Lato"/>
              <a:sym typeface="Lato"/>
            </a:endParaRPr>
          </a:p>
        </p:txBody>
      </p:sp>
      <p:sp>
        <p:nvSpPr>
          <p:cNvPr id="278" name="Google Shape;278;p26"/>
          <p:cNvSpPr txBox="1"/>
          <p:nvPr/>
        </p:nvSpPr>
        <p:spPr>
          <a:xfrm>
            <a:off x="3712200" y="11228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Soluções</a:t>
            </a:r>
            <a:endParaRPr sz="3100">
              <a:solidFill>
                <a:schemeClr val="lt1"/>
              </a:solidFill>
              <a:latin typeface="Lato"/>
              <a:ea typeface="Lato"/>
              <a:cs typeface="Lato"/>
              <a:sym typeface="Lato"/>
            </a:endParaRPr>
          </a:p>
        </p:txBody>
      </p:sp>
      <p:sp>
        <p:nvSpPr>
          <p:cNvPr id="279" name="Google Shape;279;p26"/>
          <p:cNvSpPr txBox="1"/>
          <p:nvPr/>
        </p:nvSpPr>
        <p:spPr>
          <a:xfrm>
            <a:off x="944900" y="2018000"/>
            <a:ext cx="7143000" cy="8136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rgbClr val="FFFFFF"/>
                </a:solidFill>
              </a:rPr>
              <a:t>Aplicação de Patch</a:t>
            </a:r>
            <a:endParaRPr sz="1900">
              <a:solidFill>
                <a:srgbClr val="FFFFFF"/>
              </a:solidFill>
            </a:endParaRPr>
          </a:p>
          <a:p>
            <a:pPr indent="-349250" lvl="0" marL="457200" rtl="0" algn="l">
              <a:lnSpc>
                <a:spcPct val="115000"/>
              </a:lnSpc>
              <a:spcBef>
                <a:spcPts val="0"/>
              </a:spcBef>
              <a:spcAft>
                <a:spcPts val="0"/>
              </a:spcAft>
              <a:buClr>
                <a:srgbClr val="FFFFFF"/>
              </a:buClr>
              <a:buSzPts val="1900"/>
              <a:buChar char="●"/>
            </a:pPr>
            <a:r>
              <a:rPr lang="pt-BR" sz="1900">
                <a:solidFill>
                  <a:srgbClr val="FFFFFF"/>
                </a:solidFill>
              </a:rPr>
              <a:t>Rever privilégios do daemon que estão rodando no servidor.</a:t>
            </a:r>
            <a:endParaRPr sz="1900">
              <a:solidFill>
                <a:srgbClr val="FFFFFF"/>
              </a:solidFill>
            </a:endParaRPr>
          </a:p>
        </p:txBody>
      </p:sp>
      <p:pic>
        <p:nvPicPr>
          <p:cNvPr id="280" name="Google Shape;280;p26"/>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281" name="Google Shape;281;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7"/>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287" name="Google Shape;287;p27"/>
          <p:cNvSpPr txBox="1"/>
          <p:nvPr/>
        </p:nvSpPr>
        <p:spPr>
          <a:xfrm>
            <a:off x="3533250" y="341225"/>
            <a:ext cx="20775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200">
                <a:solidFill>
                  <a:schemeClr val="lt1"/>
                </a:solidFill>
                <a:latin typeface="Lato"/>
                <a:ea typeface="Lato"/>
                <a:cs typeface="Lato"/>
                <a:sym typeface="Lato"/>
              </a:rPr>
              <a:t>Port 80 - WEB</a:t>
            </a:r>
            <a:endParaRPr sz="2200">
              <a:solidFill>
                <a:schemeClr val="lt1"/>
              </a:solidFill>
              <a:latin typeface="Lato"/>
              <a:ea typeface="Lato"/>
              <a:cs typeface="Lato"/>
              <a:sym typeface="Lato"/>
            </a:endParaRPr>
          </a:p>
        </p:txBody>
      </p:sp>
      <p:sp>
        <p:nvSpPr>
          <p:cNvPr id="288" name="Google Shape;288;p27"/>
          <p:cNvSpPr txBox="1"/>
          <p:nvPr/>
        </p:nvSpPr>
        <p:spPr>
          <a:xfrm>
            <a:off x="2407650" y="1044950"/>
            <a:ext cx="4328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200">
                <a:solidFill>
                  <a:schemeClr val="lt1"/>
                </a:solidFill>
                <a:latin typeface="Lato"/>
                <a:ea typeface="Lato"/>
                <a:cs typeface="Lato"/>
                <a:sym typeface="Lato"/>
              </a:rPr>
              <a:t>Aplicação Twiki: CVE-2005-2877</a:t>
            </a:r>
            <a:endParaRPr sz="2200">
              <a:solidFill>
                <a:schemeClr val="lt1"/>
              </a:solidFill>
              <a:latin typeface="Lato"/>
              <a:ea typeface="Lato"/>
              <a:cs typeface="Lato"/>
              <a:sym typeface="Lato"/>
            </a:endParaRPr>
          </a:p>
        </p:txBody>
      </p:sp>
      <p:sp>
        <p:nvSpPr>
          <p:cNvPr id="289" name="Google Shape;289;p27"/>
          <p:cNvSpPr txBox="1"/>
          <p:nvPr/>
        </p:nvSpPr>
        <p:spPr>
          <a:xfrm>
            <a:off x="543750" y="1452475"/>
            <a:ext cx="80565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200">
                <a:solidFill>
                  <a:schemeClr val="lt1"/>
                </a:solidFill>
                <a:latin typeface="Lato"/>
                <a:ea typeface="Lato"/>
                <a:cs typeface="Lato"/>
                <a:sym typeface="Lato"/>
              </a:rPr>
              <a:t>Há uma vulnerabilidade no componente de histórico do Twiki. Essa vulnerabilidade é explorada passando um parâmetro 'rev' contendo metachars de shell ao script de TwikiUsers, permitindo assim, um atacante executar códigos arbitrários.</a:t>
            </a:r>
            <a:endParaRPr sz="1200">
              <a:solidFill>
                <a:schemeClr val="lt1"/>
              </a:solidFill>
              <a:latin typeface="Lato"/>
              <a:ea typeface="Lato"/>
              <a:cs typeface="Lato"/>
              <a:sym typeface="Lato"/>
            </a:endParaRPr>
          </a:p>
          <a:p>
            <a:pPr indent="0" lvl="0" marL="0" rtl="0" algn="l">
              <a:spcBef>
                <a:spcPts val="0"/>
              </a:spcBef>
              <a:spcAft>
                <a:spcPts val="0"/>
              </a:spcAft>
              <a:buNone/>
            </a:pPr>
            <a:r>
              <a:rPr lang="pt-BR" sz="1200">
                <a:solidFill>
                  <a:schemeClr val="lt1"/>
                </a:solidFill>
                <a:latin typeface="Lato"/>
                <a:ea typeface="Lato"/>
                <a:cs typeface="Lato"/>
                <a:sym typeface="Lato"/>
              </a:rPr>
              <a:t>CVSS Score: </a:t>
            </a:r>
            <a:r>
              <a:rPr b="1" lang="pt-BR" sz="1200">
                <a:solidFill>
                  <a:schemeClr val="lt1"/>
                </a:solidFill>
                <a:highlight>
                  <a:srgbClr val="FF0000"/>
                </a:highlight>
                <a:latin typeface="Lato"/>
                <a:ea typeface="Lato"/>
                <a:cs typeface="Lato"/>
                <a:sym typeface="Lato"/>
              </a:rPr>
              <a:t>7.5  HIGH</a:t>
            </a:r>
            <a:endParaRPr b="1" sz="1200">
              <a:solidFill>
                <a:schemeClr val="lt1"/>
              </a:solidFill>
              <a:highlight>
                <a:srgbClr val="FF0000"/>
              </a:highlight>
              <a:latin typeface="Lato"/>
              <a:ea typeface="Lato"/>
              <a:cs typeface="Lato"/>
              <a:sym typeface="Lato"/>
            </a:endParaRPr>
          </a:p>
        </p:txBody>
      </p:sp>
      <p:pic>
        <p:nvPicPr>
          <p:cNvPr id="290" name="Google Shape;290;p27"/>
          <p:cNvPicPr preferRelativeResize="0"/>
          <p:nvPr/>
        </p:nvPicPr>
        <p:blipFill>
          <a:blip r:embed="rId3">
            <a:alphaModFix/>
          </a:blip>
          <a:stretch>
            <a:fillRect/>
          </a:stretch>
        </p:blipFill>
        <p:spPr>
          <a:xfrm>
            <a:off x="339625" y="2437675"/>
            <a:ext cx="3102825" cy="1357850"/>
          </a:xfrm>
          <a:prstGeom prst="rect">
            <a:avLst/>
          </a:prstGeom>
          <a:noFill/>
          <a:ln>
            <a:noFill/>
          </a:ln>
        </p:spPr>
      </p:pic>
      <p:pic>
        <p:nvPicPr>
          <p:cNvPr id="291" name="Google Shape;291;p27"/>
          <p:cNvPicPr preferRelativeResize="0"/>
          <p:nvPr/>
        </p:nvPicPr>
        <p:blipFill>
          <a:blip r:embed="rId4">
            <a:alphaModFix/>
          </a:blip>
          <a:stretch>
            <a:fillRect/>
          </a:stretch>
        </p:blipFill>
        <p:spPr>
          <a:xfrm>
            <a:off x="339625" y="3918162"/>
            <a:ext cx="3102825" cy="534213"/>
          </a:xfrm>
          <a:prstGeom prst="rect">
            <a:avLst/>
          </a:prstGeom>
          <a:noFill/>
          <a:ln>
            <a:noFill/>
          </a:ln>
        </p:spPr>
      </p:pic>
      <p:pic>
        <p:nvPicPr>
          <p:cNvPr id="292" name="Google Shape;292;p27"/>
          <p:cNvPicPr preferRelativeResize="0"/>
          <p:nvPr/>
        </p:nvPicPr>
        <p:blipFill rotWithShape="1">
          <a:blip r:embed="rId5">
            <a:alphaModFix/>
          </a:blip>
          <a:srcRect b="0" l="0" r="27129" t="0"/>
          <a:stretch/>
        </p:blipFill>
        <p:spPr>
          <a:xfrm>
            <a:off x="3804623" y="2779425"/>
            <a:ext cx="5055964" cy="523200"/>
          </a:xfrm>
          <a:prstGeom prst="rect">
            <a:avLst/>
          </a:prstGeom>
          <a:noFill/>
          <a:ln>
            <a:noFill/>
          </a:ln>
        </p:spPr>
      </p:pic>
      <p:pic>
        <p:nvPicPr>
          <p:cNvPr id="293" name="Google Shape;293;p27"/>
          <p:cNvPicPr preferRelativeResize="0"/>
          <p:nvPr/>
        </p:nvPicPr>
        <p:blipFill>
          <a:blip r:embed="rId6">
            <a:alphaModFix/>
          </a:blip>
          <a:stretch>
            <a:fillRect/>
          </a:stretch>
        </p:blipFill>
        <p:spPr>
          <a:xfrm>
            <a:off x="4265687" y="3547500"/>
            <a:ext cx="4133850" cy="904875"/>
          </a:xfrm>
          <a:prstGeom prst="rect">
            <a:avLst/>
          </a:prstGeom>
          <a:noFill/>
          <a:ln>
            <a:noFill/>
          </a:ln>
        </p:spPr>
      </p:pic>
      <p:pic>
        <p:nvPicPr>
          <p:cNvPr id="294" name="Google Shape;294;p27"/>
          <p:cNvPicPr preferRelativeResize="0"/>
          <p:nvPr/>
        </p:nvPicPr>
        <p:blipFill>
          <a:blip r:embed="rId7">
            <a:alphaModFix/>
          </a:blip>
          <a:stretch>
            <a:fillRect/>
          </a:stretch>
        </p:blipFill>
        <p:spPr>
          <a:xfrm>
            <a:off x="110975" y="4529650"/>
            <a:ext cx="1033251" cy="472674"/>
          </a:xfrm>
          <a:prstGeom prst="rect">
            <a:avLst/>
          </a:prstGeom>
          <a:noFill/>
          <a:ln>
            <a:noFill/>
          </a:ln>
        </p:spPr>
      </p:pic>
      <p:sp>
        <p:nvSpPr>
          <p:cNvPr id="295" name="Google Shape;295;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8"/>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01" name="Google Shape;301;p28"/>
          <p:cNvSpPr txBox="1"/>
          <p:nvPr/>
        </p:nvSpPr>
        <p:spPr>
          <a:xfrm>
            <a:off x="6178925" y="180700"/>
            <a:ext cx="4227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80 - Twiki App: </a:t>
            </a:r>
            <a:r>
              <a:rPr lang="pt-BR" sz="1300">
                <a:solidFill>
                  <a:schemeClr val="lt1"/>
                </a:solidFill>
                <a:latin typeface="Lato"/>
                <a:ea typeface="Lato"/>
                <a:cs typeface="Lato"/>
                <a:sym typeface="Lato"/>
              </a:rPr>
              <a:t>CVE-2005-2877</a:t>
            </a:r>
            <a:endParaRPr sz="1300">
              <a:solidFill>
                <a:schemeClr val="lt1"/>
              </a:solidFill>
              <a:latin typeface="Lato"/>
              <a:ea typeface="Lato"/>
              <a:cs typeface="Lato"/>
              <a:sym typeface="Lato"/>
            </a:endParaRPr>
          </a:p>
        </p:txBody>
      </p:sp>
      <p:sp>
        <p:nvSpPr>
          <p:cNvPr id="302" name="Google Shape;302;p28"/>
          <p:cNvSpPr txBox="1"/>
          <p:nvPr/>
        </p:nvSpPr>
        <p:spPr>
          <a:xfrm>
            <a:off x="3712200" y="16405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Solução</a:t>
            </a:r>
            <a:endParaRPr sz="3100">
              <a:solidFill>
                <a:schemeClr val="lt1"/>
              </a:solidFill>
              <a:latin typeface="Lato"/>
              <a:ea typeface="Lato"/>
              <a:cs typeface="Lato"/>
              <a:sym typeface="Lato"/>
            </a:endParaRPr>
          </a:p>
        </p:txBody>
      </p:sp>
      <p:sp>
        <p:nvSpPr>
          <p:cNvPr id="303" name="Google Shape;303;p28"/>
          <p:cNvSpPr txBox="1"/>
          <p:nvPr/>
        </p:nvSpPr>
        <p:spPr>
          <a:xfrm>
            <a:off x="3016025" y="2135100"/>
            <a:ext cx="2816100" cy="4770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rgbClr val="FFFFFF"/>
                </a:solidFill>
              </a:rPr>
              <a:t>Aplicação de Patch</a:t>
            </a:r>
            <a:endParaRPr sz="1900">
              <a:solidFill>
                <a:srgbClr val="FFFFFF"/>
              </a:solidFill>
            </a:endParaRPr>
          </a:p>
        </p:txBody>
      </p:sp>
      <p:pic>
        <p:nvPicPr>
          <p:cNvPr id="304" name="Google Shape;304;p28"/>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305" name="Google Shape;305;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9"/>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11" name="Google Shape;311;p29"/>
          <p:cNvSpPr txBox="1"/>
          <p:nvPr/>
        </p:nvSpPr>
        <p:spPr>
          <a:xfrm>
            <a:off x="3533250" y="341225"/>
            <a:ext cx="20775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200">
                <a:solidFill>
                  <a:schemeClr val="lt1"/>
                </a:solidFill>
                <a:latin typeface="Lato"/>
                <a:ea typeface="Lato"/>
                <a:cs typeface="Lato"/>
                <a:sym typeface="Lato"/>
              </a:rPr>
              <a:t>Port 80 - WEB</a:t>
            </a:r>
            <a:endParaRPr sz="2200">
              <a:solidFill>
                <a:schemeClr val="lt1"/>
              </a:solidFill>
              <a:latin typeface="Lato"/>
              <a:ea typeface="Lato"/>
              <a:cs typeface="Lato"/>
              <a:sym typeface="Lato"/>
            </a:endParaRPr>
          </a:p>
        </p:txBody>
      </p:sp>
      <p:sp>
        <p:nvSpPr>
          <p:cNvPr id="312" name="Google Shape;312;p29"/>
          <p:cNvSpPr txBox="1"/>
          <p:nvPr/>
        </p:nvSpPr>
        <p:spPr>
          <a:xfrm>
            <a:off x="1264650" y="1024775"/>
            <a:ext cx="6985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200">
                <a:solidFill>
                  <a:schemeClr val="lt1"/>
                </a:solidFill>
                <a:latin typeface="Lato"/>
                <a:ea typeface="Lato"/>
                <a:cs typeface="Lato"/>
                <a:sym typeface="Lato"/>
              </a:rPr>
              <a:t>PHP </a:t>
            </a:r>
            <a:r>
              <a:rPr lang="pt-BR" sz="2200">
                <a:solidFill>
                  <a:schemeClr val="lt1"/>
                </a:solidFill>
                <a:latin typeface="Lato"/>
                <a:ea typeface="Lato"/>
                <a:cs typeface="Lato"/>
                <a:sym typeface="Lato"/>
              </a:rPr>
              <a:t>versão 5.2.4-2ubuntu5.10: CVE-2012-2336</a:t>
            </a:r>
            <a:endParaRPr sz="2200">
              <a:solidFill>
                <a:schemeClr val="lt1"/>
              </a:solidFill>
              <a:latin typeface="Lato"/>
              <a:ea typeface="Lato"/>
              <a:cs typeface="Lato"/>
              <a:sym typeface="Lato"/>
            </a:endParaRPr>
          </a:p>
        </p:txBody>
      </p:sp>
      <p:sp>
        <p:nvSpPr>
          <p:cNvPr id="313" name="Google Shape;313;p29"/>
          <p:cNvSpPr txBox="1"/>
          <p:nvPr/>
        </p:nvSpPr>
        <p:spPr>
          <a:xfrm>
            <a:off x="543750" y="1391650"/>
            <a:ext cx="80565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200">
                <a:solidFill>
                  <a:schemeClr val="lt1"/>
                </a:solidFill>
                <a:latin typeface="Lato"/>
                <a:ea typeface="Lato"/>
                <a:cs typeface="Lato"/>
                <a:sym typeface="Lato"/>
              </a:rPr>
              <a:t>O arquivo sapi/cgi/cgi_main.c em versões anteriores à 5.3.13 do PHP, quando configurado como um script CGI, não consegue lidar com a strings que </a:t>
            </a:r>
            <a:r>
              <a:rPr lang="pt-BR" sz="1200">
                <a:solidFill>
                  <a:schemeClr val="lt1"/>
                </a:solidFill>
                <a:latin typeface="Lato"/>
                <a:ea typeface="Lato"/>
                <a:cs typeface="Lato"/>
                <a:sym typeface="Lato"/>
              </a:rPr>
              <a:t>contém</a:t>
            </a:r>
            <a:r>
              <a:rPr lang="pt-BR" sz="1200">
                <a:solidFill>
                  <a:schemeClr val="lt1"/>
                </a:solidFill>
                <a:latin typeface="Lato"/>
                <a:ea typeface="Lato"/>
                <a:cs typeface="Lato"/>
                <a:sym typeface="Lato"/>
              </a:rPr>
              <a:t> uma sequência de %3D (= url encoded), o que permite atacantes remotos executar um código arbitrário trocando certas opções na string que é passada no comando. NOTA: Esse CVE se originou de um fix mal feito pelo da CVE-2012-1823 | CVSS Score: </a:t>
            </a:r>
            <a:r>
              <a:rPr lang="pt-BR" sz="1200">
                <a:solidFill>
                  <a:schemeClr val="lt1"/>
                </a:solidFill>
                <a:highlight>
                  <a:schemeClr val="accent2"/>
                </a:highlight>
                <a:latin typeface="Lato"/>
                <a:ea typeface="Lato"/>
                <a:cs typeface="Lato"/>
                <a:sym typeface="Lato"/>
              </a:rPr>
              <a:t>5.0 Medium</a:t>
            </a:r>
            <a:endParaRPr sz="1200">
              <a:solidFill>
                <a:schemeClr val="lt1"/>
              </a:solidFill>
              <a:highlight>
                <a:schemeClr val="accent2"/>
              </a:highlight>
              <a:latin typeface="Lato"/>
              <a:ea typeface="Lato"/>
              <a:cs typeface="Lato"/>
              <a:sym typeface="Lato"/>
            </a:endParaRPr>
          </a:p>
        </p:txBody>
      </p:sp>
      <p:pic>
        <p:nvPicPr>
          <p:cNvPr id="314" name="Google Shape;314;p29"/>
          <p:cNvPicPr preferRelativeResize="0"/>
          <p:nvPr/>
        </p:nvPicPr>
        <p:blipFill>
          <a:blip r:embed="rId3">
            <a:alphaModFix/>
          </a:blip>
          <a:stretch>
            <a:fillRect/>
          </a:stretch>
        </p:blipFill>
        <p:spPr>
          <a:xfrm>
            <a:off x="246550" y="2261775"/>
            <a:ext cx="3686726" cy="2695726"/>
          </a:xfrm>
          <a:prstGeom prst="rect">
            <a:avLst/>
          </a:prstGeom>
          <a:noFill/>
          <a:ln>
            <a:noFill/>
          </a:ln>
        </p:spPr>
      </p:pic>
      <p:pic>
        <p:nvPicPr>
          <p:cNvPr id="315" name="Google Shape;315;p29"/>
          <p:cNvPicPr preferRelativeResize="0"/>
          <p:nvPr/>
        </p:nvPicPr>
        <p:blipFill rotWithShape="1">
          <a:blip r:embed="rId4">
            <a:alphaModFix/>
          </a:blip>
          <a:srcRect b="0" l="0" r="27049" t="0"/>
          <a:stretch/>
        </p:blipFill>
        <p:spPr>
          <a:xfrm>
            <a:off x="4122800" y="2842275"/>
            <a:ext cx="4558124" cy="1439100"/>
          </a:xfrm>
          <a:prstGeom prst="rect">
            <a:avLst/>
          </a:prstGeom>
          <a:noFill/>
          <a:ln>
            <a:noFill/>
          </a:ln>
        </p:spPr>
      </p:pic>
      <p:pic>
        <p:nvPicPr>
          <p:cNvPr id="316" name="Google Shape;316;p29"/>
          <p:cNvPicPr preferRelativeResize="0"/>
          <p:nvPr/>
        </p:nvPicPr>
        <p:blipFill>
          <a:blip r:embed="rId5">
            <a:alphaModFix/>
          </a:blip>
          <a:stretch>
            <a:fillRect/>
          </a:stretch>
        </p:blipFill>
        <p:spPr>
          <a:xfrm>
            <a:off x="110975" y="4529650"/>
            <a:ext cx="1033251" cy="472674"/>
          </a:xfrm>
          <a:prstGeom prst="rect">
            <a:avLst/>
          </a:prstGeom>
          <a:noFill/>
          <a:ln>
            <a:noFill/>
          </a:ln>
        </p:spPr>
      </p:pic>
      <p:sp>
        <p:nvSpPr>
          <p:cNvPr id="317" name="Google Shape;317;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0"/>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23" name="Google Shape;323;p30"/>
          <p:cNvSpPr txBox="1"/>
          <p:nvPr/>
        </p:nvSpPr>
        <p:spPr>
          <a:xfrm>
            <a:off x="6542375" y="187425"/>
            <a:ext cx="3050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80 - PHP: </a:t>
            </a:r>
            <a:r>
              <a:rPr lang="pt-BR" sz="1300">
                <a:solidFill>
                  <a:schemeClr val="lt1"/>
                </a:solidFill>
                <a:latin typeface="Lato"/>
                <a:ea typeface="Lato"/>
                <a:cs typeface="Lato"/>
                <a:sym typeface="Lato"/>
              </a:rPr>
              <a:t>CVE-2012-2336</a:t>
            </a:r>
            <a:endParaRPr sz="1300">
              <a:solidFill>
                <a:schemeClr val="lt1"/>
              </a:solidFill>
              <a:latin typeface="Lato"/>
              <a:ea typeface="Lato"/>
              <a:cs typeface="Lato"/>
              <a:sym typeface="Lato"/>
            </a:endParaRPr>
          </a:p>
        </p:txBody>
      </p:sp>
      <p:sp>
        <p:nvSpPr>
          <p:cNvPr id="324" name="Google Shape;324;p30"/>
          <p:cNvSpPr txBox="1"/>
          <p:nvPr/>
        </p:nvSpPr>
        <p:spPr>
          <a:xfrm>
            <a:off x="3712200" y="16405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Solução</a:t>
            </a:r>
            <a:endParaRPr sz="3100">
              <a:solidFill>
                <a:schemeClr val="lt1"/>
              </a:solidFill>
              <a:latin typeface="Lato"/>
              <a:ea typeface="Lato"/>
              <a:cs typeface="Lato"/>
              <a:sym typeface="Lato"/>
            </a:endParaRPr>
          </a:p>
        </p:txBody>
      </p:sp>
      <p:sp>
        <p:nvSpPr>
          <p:cNvPr id="325" name="Google Shape;325;p30"/>
          <p:cNvSpPr txBox="1"/>
          <p:nvPr/>
        </p:nvSpPr>
        <p:spPr>
          <a:xfrm>
            <a:off x="3016025" y="2135100"/>
            <a:ext cx="2816100" cy="4770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rgbClr val="FFFFFF"/>
                </a:solidFill>
              </a:rPr>
              <a:t>Aplicação de Patch</a:t>
            </a:r>
            <a:endParaRPr sz="1900">
              <a:solidFill>
                <a:srgbClr val="FFFFFF"/>
              </a:solidFill>
            </a:endParaRPr>
          </a:p>
        </p:txBody>
      </p:sp>
      <p:pic>
        <p:nvPicPr>
          <p:cNvPr id="326" name="Google Shape;326;p30"/>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327" name="Google Shape;327;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1"/>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33" name="Google Shape;333;p31"/>
          <p:cNvSpPr txBox="1"/>
          <p:nvPr/>
        </p:nvSpPr>
        <p:spPr>
          <a:xfrm>
            <a:off x="1079400" y="615625"/>
            <a:ext cx="69852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200">
                <a:solidFill>
                  <a:schemeClr val="lt1"/>
                </a:solidFill>
                <a:latin typeface="Lato"/>
                <a:ea typeface="Lato"/>
                <a:cs typeface="Lato"/>
                <a:sym typeface="Lato"/>
              </a:rPr>
              <a:t>Porta 445</a:t>
            </a:r>
            <a:endParaRPr sz="2200">
              <a:solidFill>
                <a:schemeClr val="lt1"/>
              </a:solidFill>
              <a:latin typeface="Lato"/>
              <a:ea typeface="Lato"/>
              <a:cs typeface="Lato"/>
              <a:sym typeface="Lato"/>
            </a:endParaRPr>
          </a:p>
          <a:p>
            <a:pPr indent="0" lvl="0" marL="0" rtl="0" algn="ctr">
              <a:spcBef>
                <a:spcPts val="0"/>
              </a:spcBef>
              <a:spcAft>
                <a:spcPts val="0"/>
              </a:spcAft>
              <a:buNone/>
            </a:pPr>
            <a:r>
              <a:rPr lang="pt-BR" sz="2200">
                <a:solidFill>
                  <a:schemeClr val="lt1"/>
                </a:solidFill>
                <a:latin typeface="Lato"/>
                <a:ea typeface="Lato"/>
                <a:cs typeface="Lato"/>
                <a:sym typeface="Lato"/>
              </a:rPr>
              <a:t>SMB - smbd - versão 3.0.20: CVE-2007-2447</a:t>
            </a:r>
            <a:endParaRPr sz="2200">
              <a:solidFill>
                <a:schemeClr val="lt1"/>
              </a:solidFill>
              <a:latin typeface="Lato"/>
              <a:ea typeface="Lato"/>
              <a:cs typeface="Lato"/>
              <a:sym typeface="Lato"/>
            </a:endParaRPr>
          </a:p>
        </p:txBody>
      </p:sp>
      <p:sp>
        <p:nvSpPr>
          <p:cNvPr id="334" name="Google Shape;334;p31"/>
          <p:cNvSpPr txBox="1"/>
          <p:nvPr/>
        </p:nvSpPr>
        <p:spPr>
          <a:xfrm>
            <a:off x="811500" y="1391650"/>
            <a:ext cx="7521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200">
                <a:solidFill>
                  <a:schemeClr val="lt1"/>
                </a:solidFill>
                <a:latin typeface="Lato"/>
                <a:ea typeface="Lato"/>
                <a:cs typeface="Lato"/>
                <a:sym typeface="Lato"/>
              </a:rPr>
              <a:t>A funcionalidade MS-RPC no smbd no Samba 3.0.0 à 3.0.25, permite um atacante remoto executar comandos arbitrários através de um shell envolvendo a função SamrChangePassword, quando o "username map script" em smb.conf está ativado.</a:t>
            </a:r>
            <a:br>
              <a:rPr lang="pt-BR" sz="1200">
                <a:solidFill>
                  <a:schemeClr val="lt1"/>
                </a:solidFill>
                <a:latin typeface="Lato"/>
                <a:ea typeface="Lato"/>
                <a:cs typeface="Lato"/>
                <a:sym typeface="Lato"/>
              </a:rPr>
            </a:br>
            <a:r>
              <a:rPr lang="pt-BR" sz="1200">
                <a:solidFill>
                  <a:schemeClr val="lt1"/>
                </a:solidFill>
                <a:latin typeface="Lato"/>
                <a:ea typeface="Lato"/>
                <a:cs typeface="Lato"/>
                <a:sym typeface="Lato"/>
              </a:rPr>
              <a:t>CVSS Score: </a:t>
            </a:r>
            <a:r>
              <a:rPr lang="pt-BR" sz="1200">
                <a:solidFill>
                  <a:schemeClr val="lt1"/>
                </a:solidFill>
                <a:highlight>
                  <a:schemeClr val="accent2"/>
                </a:highlight>
                <a:latin typeface="Lato"/>
                <a:ea typeface="Lato"/>
                <a:cs typeface="Lato"/>
                <a:sym typeface="Lato"/>
              </a:rPr>
              <a:t>6.0 MEDIUM</a:t>
            </a:r>
            <a:endParaRPr sz="1200">
              <a:solidFill>
                <a:schemeClr val="lt1"/>
              </a:solidFill>
              <a:highlight>
                <a:schemeClr val="accent2"/>
              </a:highlight>
              <a:latin typeface="Lato"/>
              <a:ea typeface="Lato"/>
              <a:cs typeface="Lato"/>
              <a:sym typeface="Lato"/>
            </a:endParaRPr>
          </a:p>
        </p:txBody>
      </p:sp>
      <p:pic>
        <p:nvPicPr>
          <p:cNvPr id="335" name="Google Shape;335;p31"/>
          <p:cNvPicPr preferRelativeResize="0"/>
          <p:nvPr/>
        </p:nvPicPr>
        <p:blipFill>
          <a:blip r:embed="rId3">
            <a:alphaModFix/>
          </a:blip>
          <a:stretch>
            <a:fillRect/>
          </a:stretch>
        </p:blipFill>
        <p:spPr>
          <a:xfrm>
            <a:off x="372025" y="2793963"/>
            <a:ext cx="8167658" cy="1205836"/>
          </a:xfrm>
          <a:prstGeom prst="rect">
            <a:avLst/>
          </a:prstGeom>
          <a:noFill/>
          <a:ln>
            <a:noFill/>
          </a:ln>
        </p:spPr>
      </p:pic>
      <p:pic>
        <p:nvPicPr>
          <p:cNvPr id="336" name="Google Shape;336;p31"/>
          <p:cNvPicPr preferRelativeResize="0"/>
          <p:nvPr/>
        </p:nvPicPr>
        <p:blipFill>
          <a:blip r:embed="rId4">
            <a:alphaModFix/>
          </a:blip>
          <a:stretch>
            <a:fillRect/>
          </a:stretch>
        </p:blipFill>
        <p:spPr>
          <a:xfrm>
            <a:off x="110975" y="4529650"/>
            <a:ext cx="1033251" cy="472674"/>
          </a:xfrm>
          <a:prstGeom prst="rect">
            <a:avLst/>
          </a:prstGeom>
          <a:noFill/>
          <a:ln>
            <a:noFill/>
          </a:ln>
        </p:spPr>
      </p:pic>
      <p:sp>
        <p:nvSpPr>
          <p:cNvPr id="337" name="Google Shape;337;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3249150" y="0"/>
            <a:ext cx="2645700" cy="7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4200"/>
              <a:t>Glossário</a:t>
            </a:r>
            <a:endParaRPr sz="4200"/>
          </a:p>
        </p:txBody>
      </p:sp>
      <p:sp>
        <p:nvSpPr>
          <p:cNvPr id="142" name="Google Shape;142;p14"/>
          <p:cNvSpPr txBox="1"/>
          <p:nvPr/>
        </p:nvSpPr>
        <p:spPr>
          <a:xfrm>
            <a:off x="1362300" y="598075"/>
            <a:ext cx="3438300" cy="594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100">
                <a:solidFill>
                  <a:srgbClr val="FFFFFF"/>
                </a:solidFill>
                <a:latin typeface="Lato"/>
                <a:ea typeface="Lato"/>
                <a:cs typeface="Lato"/>
                <a:sym typeface="Lato"/>
              </a:rPr>
              <a:t>1 - Windows …………………………..………………………</a:t>
            </a:r>
            <a:r>
              <a:rPr lang="pt-BR" sz="1100">
                <a:solidFill>
                  <a:srgbClr val="FFFFFF"/>
                </a:solidFill>
                <a:latin typeface="Lato"/>
                <a:ea typeface="Lato"/>
                <a:cs typeface="Lato"/>
                <a:sym typeface="Lato"/>
              </a:rPr>
              <a:t>.</a:t>
            </a:r>
            <a:r>
              <a:rPr lang="pt-BR" sz="1100">
                <a:solidFill>
                  <a:srgbClr val="FFFFFF"/>
                </a:solidFill>
                <a:latin typeface="Lato"/>
                <a:ea typeface="Lato"/>
                <a:cs typeface="Lato"/>
                <a:sym typeface="Lato"/>
              </a:rPr>
              <a:t>. 3</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1.1 - Porta 445 …………………………………………….. 4</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1.1.1 - SMB ………………………………………………….. 5</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1.1.2 - Pós-Exploração ………………………………… 6</a:t>
            </a:r>
            <a:br>
              <a:rPr lang="pt-BR" sz="1100">
                <a:solidFill>
                  <a:srgbClr val="FFFFFF"/>
                </a:solidFill>
                <a:latin typeface="Lato"/>
                <a:ea typeface="Lato"/>
                <a:cs typeface="Lato"/>
                <a:sym typeface="Lato"/>
              </a:rPr>
            </a:br>
            <a:r>
              <a:rPr lang="pt-BR" sz="1100">
                <a:solidFill>
                  <a:srgbClr val="FFFFFF"/>
                </a:solidFill>
                <a:latin typeface="Lato"/>
                <a:ea typeface="Lato"/>
                <a:cs typeface="Lato"/>
                <a:sym typeface="Lato"/>
              </a:rPr>
              <a:t>    1.1.3 - Impactos ……………………………………………</a:t>
            </a:r>
            <a:r>
              <a:rPr lang="pt-BR" sz="1100">
                <a:solidFill>
                  <a:srgbClr val="FFFFFF"/>
                </a:solidFill>
                <a:latin typeface="Lato"/>
                <a:ea typeface="Lato"/>
                <a:cs typeface="Lato"/>
                <a:sym typeface="Lato"/>
              </a:rPr>
              <a:t> </a:t>
            </a:r>
            <a:r>
              <a:rPr lang="pt-BR" sz="1100">
                <a:solidFill>
                  <a:srgbClr val="FFFFFF"/>
                </a:solidFill>
                <a:latin typeface="Lato"/>
                <a:ea typeface="Lato"/>
                <a:cs typeface="Lato"/>
                <a:sym typeface="Lato"/>
              </a:rPr>
              <a:t>8</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1.1.4 - Soluções …………………………………………… 11</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2 - Linux …………………………………………………………. 12</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2.1 - Porta 21 ……………………………………………… 13</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2.1.1 - Solução ……………………………………………</a:t>
            </a:r>
            <a:r>
              <a:rPr lang="pt-BR" sz="1100">
                <a:solidFill>
                  <a:srgbClr val="FFFFFF"/>
                </a:solidFill>
                <a:latin typeface="Lato"/>
                <a:ea typeface="Lato"/>
                <a:cs typeface="Lato"/>
                <a:sym typeface="Lato"/>
              </a:rPr>
              <a:t>.. 14</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2.2 - Porta 80 ………………………………………………. 15</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2.2.1 - Twiki ………………………………………………… 15</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2.2.1.1 - Solução ………………………………………….. 16</a:t>
            </a:r>
            <a:r>
              <a:rPr lang="pt-BR" sz="1100">
                <a:solidFill>
                  <a:srgbClr val="FFFFFF"/>
                </a:solidFill>
                <a:latin typeface="Lato"/>
                <a:ea typeface="Lato"/>
                <a:cs typeface="Lato"/>
                <a:sym typeface="Lato"/>
              </a:rPr>
              <a:t> </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2.2.2 -  PHP …………………………………………………. 17</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2.2.2.1 - Solução ………………………………………….. 18</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2.3 - Porta 445 ……………………………………………. 19</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2.3.1 - Solução …………………………………………….. 20</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2.4 - Porta 1524 ………………………………………….. 21</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2.4.1 - Solução …………………………………………….. 22</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2.5 - Porta 3306 ………………………………………….. 23</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2.5.1 - Soluções …………………………………………... 24</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2.6 - Porta 5432 …………………………………………. 25</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2.6.1 - Solução ……………………………………………. 26</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2.7 - </a:t>
            </a:r>
            <a:r>
              <a:rPr lang="pt-BR" sz="1100">
                <a:solidFill>
                  <a:schemeClr val="lt1"/>
                </a:solidFill>
                <a:latin typeface="Lato"/>
                <a:ea typeface="Lato"/>
                <a:cs typeface="Lato"/>
                <a:sym typeface="Lato"/>
              </a:rPr>
              <a:t>Porta 6667 …………………………………………. 27</a:t>
            </a:r>
            <a:endParaRPr sz="1100">
              <a:solidFill>
                <a:schemeClr val="lt1"/>
              </a:solidFill>
              <a:latin typeface="Lato"/>
              <a:ea typeface="Lato"/>
              <a:cs typeface="Lato"/>
              <a:sym typeface="Lato"/>
            </a:endParaRPr>
          </a:p>
          <a:p>
            <a:pPr indent="0" lvl="0" marL="0" rtl="0" algn="l">
              <a:spcBef>
                <a:spcPts val="0"/>
              </a:spcBef>
              <a:spcAft>
                <a:spcPts val="0"/>
              </a:spcAft>
              <a:buNone/>
            </a:pPr>
            <a:r>
              <a:rPr lang="pt-BR" sz="1100">
                <a:solidFill>
                  <a:schemeClr val="lt1"/>
                </a:solidFill>
                <a:latin typeface="Lato"/>
                <a:ea typeface="Lato"/>
                <a:cs typeface="Lato"/>
                <a:sym typeface="Lato"/>
              </a:rPr>
              <a:t>    2.7.1 - Solução ……………………………………………. 28</a:t>
            </a:r>
            <a:endParaRPr sz="1100">
              <a:solidFill>
                <a:schemeClr val="lt1"/>
              </a:solidFill>
              <a:latin typeface="Lato"/>
              <a:ea typeface="Lato"/>
              <a:cs typeface="Lato"/>
              <a:sym typeface="Lato"/>
            </a:endParaRPr>
          </a:p>
          <a:p>
            <a:pPr indent="0" lvl="0" marL="0" rtl="0" algn="l">
              <a:spcBef>
                <a:spcPts val="0"/>
              </a:spcBef>
              <a:spcAft>
                <a:spcPts val="0"/>
              </a:spcAft>
              <a:buNone/>
            </a:pPr>
            <a:r>
              <a:rPr lang="pt-BR" sz="1100">
                <a:solidFill>
                  <a:schemeClr val="lt1"/>
                </a:solidFill>
                <a:latin typeface="Lato"/>
                <a:ea typeface="Lato"/>
                <a:cs typeface="Lato"/>
                <a:sym typeface="Lato"/>
              </a:rPr>
              <a:t>    </a:t>
            </a:r>
            <a:endParaRPr sz="1100">
              <a:solidFill>
                <a:schemeClr val="lt1"/>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p:txBody>
      </p:sp>
      <p:sp>
        <p:nvSpPr>
          <p:cNvPr id="143" name="Google Shape;143;p14"/>
          <p:cNvSpPr txBox="1"/>
          <p:nvPr/>
        </p:nvSpPr>
        <p:spPr>
          <a:xfrm>
            <a:off x="4572000" y="598075"/>
            <a:ext cx="34383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100">
                <a:solidFill>
                  <a:srgbClr val="FFFFFF"/>
                </a:solidFill>
                <a:latin typeface="Lato"/>
                <a:ea typeface="Lato"/>
                <a:cs typeface="Lato"/>
                <a:sym typeface="Lato"/>
              </a:rPr>
              <a:t>    2.5 - Porta 8180 ………………………………………….. 29</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2.5.1 - Impacto ………………………………………….… 30</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2.5.2 - Soluções …………………………………………... 33</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2.6 - Escalação de Privilégios ……………………… 34</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2.6.1 - Nmap ………………………………………………. 35</a:t>
            </a:r>
            <a:br>
              <a:rPr lang="pt-BR" sz="1100">
                <a:solidFill>
                  <a:srgbClr val="FFFFFF"/>
                </a:solidFill>
                <a:latin typeface="Lato"/>
                <a:ea typeface="Lato"/>
                <a:cs typeface="Lato"/>
                <a:sym typeface="Lato"/>
              </a:rPr>
            </a:br>
            <a:r>
              <a:rPr lang="pt-BR" sz="1100">
                <a:solidFill>
                  <a:srgbClr val="FFFFFF"/>
                </a:solidFill>
                <a:latin typeface="Lato"/>
                <a:ea typeface="Lato"/>
                <a:cs typeface="Lato"/>
                <a:sym typeface="Lato"/>
              </a:rPr>
              <a:t>    2.6.2 - Versão do Kernel …………………………….. 38</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3 - Referências ……………………………………………… 40</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a:solidFill>
                  <a:srgbClr val="FFFFFF"/>
                </a:solidFill>
                <a:latin typeface="Lato"/>
                <a:ea typeface="Lato"/>
                <a:cs typeface="Lato"/>
                <a:sym typeface="Lato"/>
              </a:rPr>
              <a:t>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p:txBody>
      </p:sp>
      <p:pic>
        <p:nvPicPr>
          <p:cNvPr id="144" name="Google Shape;144;p14"/>
          <p:cNvPicPr preferRelativeResize="0"/>
          <p:nvPr/>
        </p:nvPicPr>
        <p:blipFill>
          <a:blip r:embed="rId3">
            <a:alphaModFix/>
          </a:blip>
          <a:stretch>
            <a:fillRect/>
          </a:stretch>
        </p:blipFill>
        <p:spPr>
          <a:xfrm>
            <a:off x="7764475" y="176750"/>
            <a:ext cx="1187051" cy="5430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2"/>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43" name="Google Shape;343;p32"/>
          <p:cNvSpPr txBox="1"/>
          <p:nvPr/>
        </p:nvSpPr>
        <p:spPr>
          <a:xfrm>
            <a:off x="6461200" y="149000"/>
            <a:ext cx="285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445 - SMB: CVE-2007-2447</a:t>
            </a:r>
            <a:endParaRPr sz="1300">
              <a:solidFill>
                <a:schemeClr val="lt1"/>
              </a:solidFill>
              <a:latin typeface="Lato"/>
              <a:ea typeface="Lato"/>
              <a:cs typeface="Lato"/>
              <a:sym typeface="Lato"/>
            </a:endParaRPr>
          </a:p>
        </p:txBody>
      </p:sp>
      <p:sp>
        <p:nvSpPr>
          <p:cNvPr id="344" name="Google Shape;344;p32"/>
          <p:cNvSpPr txBox="1"/>
          <p:nvPr/>
        </p:nvSpPr>
        <p:spPr>
          <a:xfrm>
            <a:off x="3712200" y="11228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Soluções</a:t>
            </a:r>
            <a:endParaRPr sz="3100">
              <a:solidFill>
                <a:schemeClr val="lt1"/>
              </a:solidFill>
              <a:latin typeface="Lato"/>
              <a:ea typeface="Lato"/>
              <a:cs typeface="Lato"/>
              <a:sym typeface="Lato"/>
            </a:endParaRPr>
          </a:p>
        </p:txBody>
      </p:sp>
      <p:sp>
        <p:nvSpPr>
          <p:cNvPr id="345" name="Google Shape;345;p32"/>
          <p:cNvSpPr txBox="1"/>
          <p:nvPr/>
        </p:nvSpPr>
        <p:spPr>
          <a:xfrm>
            <a:off x="1378675" y="1996800"/>
            <a:ext cx="7381200" cy="8136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rgbClr val="FFFFFF"/>
                </a:solidFill>
              </a:rPr>
              <a:t>Aplicação de Patch</a:t>
            </a:r>
            <a:endParaRPr sz="1900">
              <a:solidFill>
                <a:srgbClr val="FFFFFF"/>
              </a:solidFill>
            </a:endParaRPr>
          </a:p>
          <a:p>
            <a:pPr indent="-349250" lvl="0" marL="457200" rtl="0" algn="l">
              <a:lnSpc>
                <a:spcPct val="115000"/>
              </a:lnSpc>
              <a:spcBef>
                <a:spcPts val="0"/>
              </a:spcBef>
              <a:spcAft>
                <a:spcPts val="0"/>
              </a:spcAft>
              <a:buClr>
                <a:srgbClr val="FFFFFF"/>
              </a:buClr>
              <a:buSzPts val="1900"/>
              <a:buChar char="●"/>
            </a:pPr>
            <a:r>
              <a:rPr lang="pt-BR" sz="1900">
                <a:solidFill>
                  <a:srgbClr val="FFFFFF"/>
                </a:solidFill>
              </a:rPr>
              <a:t>Rever privilégios do daemon que estão rodando no servidor.</a:t>
            </a:r>
            <a:endParaRPr sz="1900">
              <a:solidFill>
                <a:srgbClr val="FFFFFF"/>
              </a:solidFill>
            </a:endParaRPr>
          </a:p>
        </p:txBody>
      </p:sp>
      <p:pic>
        <p:nvPicPr>
          <p:cNvPr id="346" name="Google Shape;346;p32"/>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347" name="Google Shape;34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3"/>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53" name="Google Shape;353;p33"/>
          <p:cNvSpPr txBox="1"/>
          <p:nvPr/>
        </p:nvSpPr>
        <p:spPr>
          <a:xfrm>
            <a:off x="1079413" y="938350"/>
            <a:ext cx="698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200">
                <a:solidFill>
                  <a:schemeClr val="lt1"/>
                </a:solidFill>
                <a:latin typeface="Lato"/>
                <a:ea typeface="Lato"/>
                <a:cs typeface="Lato"/>
                <a:sym typeface="Lato"/>
              </a:rPr>
              <a:t>Porta 1524 - Backdoor</a:t>
            </a:r>
            <a:endParaRPr sz="2200">
              <a:solidFill>
                <a:schemeClr val="lt1"/>
              </a:solidFill>
              <a:latin typeface="Lato"/>
              <a:ea typeface="Lato"/>
              <a:cs typeface="Lato"/>
              <a:sym typeface="Lato"/>
            </a:endParaRPr>
          </a:p>
        </p:txBody>
      </p:sp>
      <p:sp>
        <p:nvSpPr>
          <p:cNvPr id="354" name="Google Shape;354;p33"/>
          <p:cNvSpPr txBox="1"/>
          <p:nvPr/>
        </p:nvSpPr>
        <p:spPr>
          <a:xfrm>
            <a:off x="811513" y="1290775"/>
            <a:ext cx="7521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lt1"/>
                </a:solidFill>
                <a:latin typeface="Lato"/>
                <a:ea typeface="Lato"/>
                <a:cs typeface="Lato"/>
                <a:sym typeface="Lato"/>
              </a:rPr>
              <a:t>Possível backdoor deixado pelos ataques recentes que a empresa teve.</a:t>
            </a:r>
            <a:endParaRPr sz="1200">
              <a:solidFill>
                <a:schemeClr val="lt1"/>
              </a:solidFill>
              <a:latin typeface="Lato"/>
              <a:ea typeface="Lato"/>
              <a:cs typeface="Lato"/>
              <a:sym typeface="Lato"/>
            </a:endParaRPr>
          </a:p>
        </p:txBody>
      </p:sp>
      <p:pic>
        <p:nvPicPr>
          <p:cNvPr id="355" name="Google Shape;355;p33"/>
          <p:cNvPicPr preferRelativeResize="0"/>
          <p:nvPr/>
        </p:nvPicPr>
        <p:blipFill>
          <a:blip r:embed="rId3">
            <a:alphaModFix/>
          </a:blip>
          <a:stretch>
            <a:fillRect/>
          </a:stretch>
        </p:blipFill>
        <p:spPr>
          <a:xfrm>
            <a:off x="1164713" y="2306175"/>
            <a:ext cx="6814575" cy="357562"/>
          </a:xfrm>
          <a:prstGeom prst="rect">
            <a:avLst/>
          </a:prstGeom>
          <a:noFill/>
          <a:ln>
            <a:noFill/>
          </a:ln>
        </p:spPr>
      </p:pic>
      <p:pic>
        <p:nvPicPr>
          <p:cNvPr id="356" name="Google Shape;356;p33"/>
          <p:cNvPicPr preferRelativeResize="0"/>
          <p:nvPr/>
        </p:nvPicPr>
        <p:blipFill>
          <a:blip r:embed="rId4">
            <a:alphaModFix/>
          </a:blip>
          <a:stretch>
            <a:fillRect/>
          </a:stretch>
        </p:blipFill>
        <p:spPr>
          <a:xfrm>
            <a:off x="2991664" y="2773224"/>
            <a:ext cx="3160675" cy="916251"/>
          </a:xfrm>
          <a:prstGeom prst="rect">
            <a:avLst/>
          </a:prstGeom>
          <a:noFill/>
          <a:ln>
            <a:noFill/>
          </a:ln>
        </p:spPr>
      </p:pic>
      <p:pic>
        <p:nvPicPr>
          <p:cNvPr id="357" name="Google Shape;357;p33"/>
          <p:cNvPicPr preferRelativeResize="0"/>
          <p:nvPr/>
        </p:nvPicPr>
        <p:blipFill>
          <a:blip r:embed="rId5">
            <a:alphaModFix/>
          </a:blip>
          <a:stretch>
            <a:fillRect/>
          </a:stretch>
        </p:blipFill>
        <p:spPr>
          <a:xfrm>
            <a:off x="110975" y="4529650"/>
            <a:ext cx="1033251" cy="472674"/>
          </a:xfrm>
          <a:prstGeom prst="rect">
            <a:avLst/>
          </a:prstGeom>
          <a:noFill/>
          <a:ln>
            <a:noFill/>
          </a:ln>
        </p:spPr>
      </p:pic>
      <p:sp>
        <p:nvSpPr>
          <p:cNvPr id="358" name="Google Shape;358;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4"/>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64" name="Google Shape;364;p34"/>
          <p:cNvSpPr txBox="1"/>
          <p:nvPr/>
        </p:nvSpPr>
        <p:spPr>
          <a:xfrm>
            <a:off x="6481375" y="101950"/>
            <a:ext cx="2850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300">
                <a:solidFill>
                  <a:schemeClr val="lt1"/>
                </a:solidFill>
                <a:latin typeface="Lato"/>
                <a:ea typeface="Lato"/>
                <a:cs typeface="Lato"/>
                <a:sym typeface="Lato"/>
              </a:rPr>
              <a:t>Porta 1524 - Backdoor</a:t>
            </a:r>
            <a:endParaRPr sz="1300">
              <a:solidFill>
                <a:schemeClr val="lt1"/>
              </a:solidFill>
              <a:latin typeface="Lato"/>
              <a:ea typeface="Lato"/>
              <a:cs typeface="Lato"/>
              <a:sym typeface="Lato"/>
            </a:endParaRPr>
          </a:p>
        </p:txBody>
      </p:sp>
      <p:sp>
        <p:nvSpPr>
          <p:cNvPr id="365" name="Google Shape;365;p34"/>
          <p:cNvSpPr txBox="1"/>
          <p:nvPr/>
        </p:nvSpPr>
        <p:spPr>
          <a:xfrm>
            <a:off x="3712200" y="11228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Soluções</a:t>
            </a:r>
            <a:endParaRPr sz="3100">
              <a:solidFill>
                <a:schemeClr val="lt1"/>
              </a:solidFill>
              <a:latin typeface="Lato"/>
              <a:ea typeface="Lato"/>
              <a:cs typeface="Lato"/>
              <a:sym typeface="Lato"/>
            </a:endParaRPr>
          </a:p>
        </p:txBody>
      </p:sp>
      <p:sp>
        <p:nvSpPr>
          <p:cNvPr id="366" name="Google Shape;366;p34"/>
          <p:cNvSpPr txBox="1"/>
          <p:nvPr/>
        </p:nvSpPr>
        <p:spPr>
          <a:xfrm>
            <a:off x="1103850" y="2030475"/>
            <a:ext cx="6936300" cy="14862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rgbClr val="FFFFFF"/>
                </a:solidFill>
              </a:rPr>
              <a:t>Fazer port scan ocasionalmente para que se possa ter uma noção do que está rodando no servidor.</a:t>
            </a:r>
            <a:endParaRPr sz="1900">
              <a:solidFill>
                <a:srgbClr val="FFFFFF"/>
              </a:solidFill>
            </a:endParaRPr>
          </a:p>
          <a:p>
            <a:pPr indent="-349250" lvl="0" marL="457200" rtl="0" algn="l">
              <a:lnSpc>
                <a:spcPct val="115000"/>
              </a:lnSpc>
              <a:spcBef>
                <a:spcPts val="0"/>
              </a:spcBef>
              <a:spcAft>
                <a:spcPts val="0"/>
              </a:spcAft>
              <a:buClr>
                <a:srgbClr val="FFFFFF"/>
              </a:buClr>
              <a:buSzPts val="1900"/>
              <a:buChar char="●"/>
            </a:pPr>
            <a:r>
              <a:rPr lang="pt-BR" sz="1900">
                <a:solidFill>
                  <a:srgbClr val="FFFFFF"/>
                </a:solidFill>
              </a:rPr>
              <a:t>Remover este backdoor que dá acesso à máquina com privilégio máximo.</a:t>
            </a:r>
            <a:endParaRPr sz="1900">
              <a:solidFill>
                <a:srgbClr val="FFFFFF"/>
              </a:solidFill>
            </a:endParaRPr>
          </a:p>
        </p:txBody>
      </p:sp>
      <p:pic>
        <p:nvPicPr>
          <p:cNvPr id="367" name="Google Shape;367;p34"/>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368" name="Google Shape;368;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5"/>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74" name="Google Shape;374;p35"/>
          <p:cNvSpPr txBox="1"/>
          <p:nvPr/>
        </p:nvSpPr>
        <p:spPr>
          <a:xfrm>
            <a:off x="1079388" y="319800"/>
            <a:ext cx="698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200">
                <a:solidFill>
                  <a:schemeClr val="lt1"/>
                </a:solidFill>
                <a:latin typeface="Lato"/>
                <a:ea typeface="Lato"/>
                <a:cs typeface="Lato"/>
                <a:sym typeface="Lato"/>
              </a:rPr>
              <a:t>Porta 5432</a:t>
            </a:r>
            <a:endParaRPr sz="2200">
              <a:solidFill>
                <a:schemeClr val="lt1"/>
              </a:solidFill>
              <a:latin typeface="Lato"/>
              <a:ea typeface="Lato"/>
              <a:cs typeface="Lato"/>
              <a:sym typeface="Lato"/>
            </a:endParaRPr>
          </a:p>
        </p:txBody>
      </p:sp>
      <p:sp>
        <p:nvSpPr>
          <p:cNvPr id="375" name="Google Shape;375;p35"/>
          <p:cNvSpPr txBox="1"/>
          <p:nvPr/>
        </p:nvSpPr>
        <p:spPr>
          <a:xfrm>
            <a:off x="882138" y="1162225"/>
            <a:ext cx="7521000" cy="7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150">
                <a:solidFill>
                  <a:schemeClr val="lt1"/>
                </a:solidFill>
              </a:rPr>
              <a:t>Em algumas instalações padrões do PostgreSQL no Linux, o user do serviço pode escrever no diretório /tmp, a pode oferecer Bibliotecas Compartilhadas UDF, possibilitando a execução de um código arbitrário.</a:t>
            </a:r>
            <a:endParaRPr sz="1150">
              <a:solidFill>
                <a:schemeClr val="lt1"/>
              </a:solidFill>
            </a:endParaRPr>
          </a:p>
          <a:p>
            <a:pPr indent="0" lvl="0" marL="0" rtl="0" algn="ctr">
              <a:spcBef>
                <a:spcPts val="0"/>
              </a:spcBef>
              <a:spcAft>
                <a:spcPts val="0"/>
              </a:spcAft>
              <a:buNone/>
            </a:pPr>
            <a:r>
              <a:rPr lang="pt-BR" sz="1150">
                <a:solidFill>
                  <a:schemeClr val="lt1"/>
                </a:solidFill>
              </a:rPr>
              <a:t>CVSS Score: </a:t>
            </a:r>
            <a:r>
              <a:rPr lang="pt-BR" sz="1150">
                <a:solidFill>
                  <a:schemeClr val="lt1"/>
                </a:solidFill>
                <a:highlight>
                  <a:srgbClr val="FF0000"/>
                </a:highlight>
              </a:rPr>
              <a:t>9.0 HIGH</a:t>
            </a:r>
            <a:endParaRPr sz="1150">
              <a:solidFill>
                <a:schemeClr val="lt1"/>
              </a:solidFill>
              <a:highlight>
                <a:srgbClr val="FF0000"/>
              </a:highlight>
            </a:endParaRPr>
          </a:p>
        </p:txBody>
      </p:sp>
      <p:pic>
        <p:nvPicPr>
          <p:cNvPr id="376" name="Google Shape;376;p35"/>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377" name="Google Shape;377;p35"/>
          <p:cNvSpPr txBox="1"/>
          <p:nvPr/>
        </p:nvSpPr>
        <p:spPr>
          <a:xfrm>
            <a:off x="2057375" y="766800"/>
            <a:ext cx="5103300" cy="5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200">
                <a:solidFill>
                  <a:schemeClr val="lt1"/>
                </a:solidFill>
                <a:latin typeface="Lato"/>
                <a:ea typeface="Lato"/>
                <a:cs typeface="Lato"/>
                <a:sym typeface="Lato"/>
              </a:rPr>
              <a:t>PostgreSQL - </a:t>
            </a:r>
            <a:r>
              <a:rPr lang="pt-BR" sz="2300">
                <a:solidFill>
                  <a:schemeClr val="lt1"/>
                </a:solidFill>
              </a:rPr>
              <a:t>CVE-2007-3280</a:t>
            </a:r>
            <a:endParaRPr sz="2200">
              <a:solidFill>
                <a:schemeClr val="lt1"/>
              </a:solidFill>
              <a:latin typeface="Lato"/>
              <a:ea typeface="Lato"/>
              <a:cs typeface="Lato"/>
              <a:sym typeface="Lato"/>
            </a:endParaRPr>
          </a:p>
        </p:txBody>
      </p:sp>
      <p:pic>
        <p:nvPicPr>
          <p:cNvPr id="378" name="Google Shape;378;p35"/>
          <p:cNvPicPr preferRelativeResize="0"/>
          <p:nvPr/>
        </p:nvPicPr>
        <p:blipFill>
          <a:blip r:embed="rId4">
            <a:alphaModFix/>
          </a:blip>
          <a:stretch>
            <a:fillRect/>
          </a:stretch>
        </p:blipFill>
        <p:spPr>
          <a:xfrm>
            <a:off x="1675326" y="2023700"/>
            <a:ext cx="5867400" cy="2619375"/>
          </a:xfrm>
          <a:prstGeom prst="rect">
            <a:avLst/>
          </a:prstGeom>
          <a:noFill/>
          <a:ln>
            <a:noFill/>
          </a:ln>
        </p:spPr>
      </p:pic>
      <p:sp>
        <p:nvSpPr>
          <p:cNvPr id="379" name="Google Shape;379;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6"/>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85" name="Google Shape;385;p36"/>
          <p:cNvSpPr txBox="1"/>
          <p:nvPr/>
        </p:nvSpPr>
        <p:spPr>
          <a:xfrm>
            <a:off x="6481375" y="101950"/>
            <a:ext cx="2850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300">
                <a:solidFill>
                  <a:schemeClr val="lt1"/>
                </a:solidFill>
                <a:latin typeface="Lato"/>
                <a:ea typeface="Lato"/>
                <a:cs typeface="Lato"/>
                <a:sym typeface="Lato"/>
              </a:rPr>
              <a:t>Porta 5432 - PostgreSQL</a:t>
            </a:r>
            <a:endParaRPr sz="1300">
              <a:solidFill>
                <a:schemeClr val="lt1"/>
              </a:solidFill>
              <a:latin typeface="Lato"/>
              <a:ea typeface="Lato"/>
              <a:cs typeface="Lato"/>
              <a:sym typeface="Lato"/>
            </a:endParaRPr>
          </a:p>
        </p:txBody>
      </p:sp>
      <p:sp>
        <p:nvSpPr>
          <p:cNvPr id="386" name="Google Shape;386;p36"/>
          <p:cNvSpPr txBox="1"/>
          <p:nvPr/>
        </p:nvSpPr>
        <p:spPr>
          <a:xfrm>
            <a:off x="3712200" y="11228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Soluções</a:t>
            </a:r>
            <a:endParaRPr sz="3100">
              <a:solidFill>
                <a:schemeClr val="lt1"/>
              </a:solidFill>
              <a:latin typeface="Lato"/>
              <a:ea typeface="Lato"/>
              <a:cs typeface="Lato"/>
              <a:sym typeface="Lato"/>
            </a:endParaRPr>
          </a:p>
        </p:txBody>
      </p:sp>
      <p:sp>
        <p:nvSpPr>
          <p:cNvPr id="387" name="Google Shape;387;p36"/>
          <p:cNvSpPr txBox="1"/>
          <p:nvPr/>
        </p:nvSpPr>
        <p:spPr>
          <a:xfrm>
            <a:off x="1103850" y="2030475"/>
            <a:ext cx="6936300" cy="4770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rgbClr val="FFFFFF"/>
                </a:solidFill>
              </a:rPr>
              <a:t>Aplicação de Patch</a:t>
            </a:r>
            <a:endParaRPr sz="1900">
              <a:solidFill>
                <a:srgbClr val="FFFFFF"/>
              </a:solidFill>
            </a:endParaRPr>
          </a:p>
        </p:txBody>
      </p:sp>
      <p:pic>
        <p:nvPicPr>
          <p:cNvPr id="388" name="Google Shape;388;p36"/>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389" name="Google Shape;389;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7"/>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395" name="Google Shape;395;p37"/>
          <p:cNvSpPr txBox="1"/>
          <p:nvPr/>
        </p:nvSpPr>
        <p:spPr>
          <a:xfrm>
            <a:off x="1079388" y="319800"/>
            <a:ext cx="698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200">
                <a:solidFill>
                  <a:schemeClr val="lt1"/>
                </a:solidFill>
                <a:latin typeface="Lato"/>
                <a:ea typeface="Lato"/>
                <a:cs typeface="Lato"/>
                <a:sym typeface="Lato"/>
              </a:rPr>
              <a:t>Porta 6667</a:t>
            </a:r>
            <a:endParaRPr sz="2200">
              <a:solidFill>
                <a:schemeClr val="lt1"/>
              </a:solidFill>
              <a:latin typeface="Lato"/>
              <a:ea typeface="Lato"/>
              <a:cs typeface="Lato"/>
              <a:sym typeface="Lato"/>
            </a:endParaRPr>
          </a:p>
        </p:txBody>
      </p:sp>
      <p:sp>
        <p:nvSpPr>
          <p:cNvPr id="396" name="Google Shape;396;p37"/>
          <p:cNvSpPr txBox="1"/>
          <p:nvPr/>
        </p:nvSpPr>
        <p:spPr>
          <a:xfrm>
            <a:off x="811488" y="1162225"/>
            <a:ext cx="75210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50">
                <a:solidFill>
                  <a:schemeClr val="lt1"/>
                </a:solidFill>
              </a:rPr>
              <a:t>Essa versão do aplicativo, foi distribuído em alguns sites durante um período de tempo e continha um cavalo de tróia que foi introduzido externamente em um macro que possibilita o atacante executar comando arbitrários.</a:t>
            </a:r>
            <a:endParaRPr sz="1250">
              <a:solidFill>
                <a:schemeClr val="lt1"/>
              </a:solidFill>
            </a:endParaRPr>
          </a:p>
          <a:p>
            <a:pPr indent="0" lvl="0" marL="0" rtl="0" algn="ctr">
              <a:spcBef>
                <a:spcPts val="0"/>
              </a:spcBef>
              <a:spcAft>
                <a:spcPts val="0"/>
              </a:spcAft>
              <a:buNone/>
            </a:pPr>
            <a:r>
              <a:rPr lang="pt-BR" sz="1250">
                <a:solidFill>
                  <a:schemeClr val="lt1"/>
                </a:solidFill>
              </a:rPr>
              <a:t>CVSS Score: </a:t>
            </a:r>
            <a:r>
              <a:rPr lang="pt-BR" sz="1250">
                <a:solidFill>
                  <a:schemeClr val="lt1"/>
                </a:solidFill>
                <a:highlight>
                  <a:srgbClr val="FF0000"/>
                </a:highlight>
              </a:rPr>
              <a:t>7.5 HIGH</a:t>
            </a:r>
            <a:endParaRPr sz="1250">
              <a:solidFill>
                <a:schemeClr val="lt1"/>
              </a:solidFill>
              <a:highlight>
                <a:srgbClr val="FF0000"/>
              </a:highlight>
            </a:endParaRPr>
          </a:p>
        </p:txBody>
      </p:sp>
      <p:pic>
        <p:nvPicPr>
          <p:cNvPr id="397" name="Google Shape;397;p37"/>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398" name="Google Shape;398;p37"/>
          <p:cNvSpPr txBox="1"/>
          <p:nvPr/>
        </p:nvSpPr>
        <p:spPr>
          <a:xfrm>
            <a:off x="2020350" y="766800"/>
            <a:ext cx="5103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200">
                <a:solidFill>
                  <a:schemeClr val="lt1"/>
                </a:solidFill>
                <a:latin typeface="Lato"/>
                <a:ea typeface="Lato"/>
                <a:cs typeface="Lato"/>
                <a:sym typeface="Lato"/>
              </a:rPr>
              <a:t>UnrealIRCd 3.2.8.1 - </a:t>
            </a:r>
            <a:r>
              <a:rPr lang="pt-BR" sz="1700">
                <a:solidFill>
                  <a:schemeClr val="lt1"/>
                </a:solidFill>
                <a:latin typeface="Verdana"/>
                <a:ea typeface="Verdana"/>
                <a:cs typeface="Verdana"/>
                <a:sym typeface="Verdana"/>
              </a:rPr>
              <a:t>CVE-2010-2075</a:t>
            </a:r>
            <a:endParaRPr sz="2200">
              <a:solidFill>
                <a:schemeClr val="lt1"/>
              </a:solidFill>
              <a:latin typeface="Lato"/>
              <a:ea typeface="Lato"/>
              <a:cs typeface="Lato"/>
              <a:sym typeface="Lato"/>
            </a:endParaRPr>
          </a:p>
        </p:txBody>
      </p:sp>
      <p:pic>
        <p:nvPicPr>
          <p:cNvPr id="399" name="Google Shape;399;p37"/>
          <p:cNvPicPr preferRelativeResize="0"/>
          <p:nvPr/>
        </p:nvPicPr>
        <p:blipFill>
          <a:blip r:embed="rId4">
            <a:alphaModFix/>
          </a:blip>
          <a:stretch>
            <a:fillRect/>
          </a:stretch>
        </p:blipFill>
        <p:spPr>
          <a:xfrm>
            <a:off x="1678001" y="2164050"/>
            <a:ext cx="5788001" cy="2838275"/>
          </a:xfrm>
          <a:prstGeom prst="rect">
            <a:avLst/>
          </a:prstGeom>
          <a:noFill/>
          <a:ln>
            <a:noFill/>
          </a:ln>
        </p:spPr>
      </p:pic>
      <p:sp>
        <p:nvSpPr>
          <p:cNvPr id="400" name="Google Shape;400;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
        <p:nvSpPr>
          <p:cNvPr id="401" name="Google Shape;401;p37"/>
          <p:cNvSpPr/>
          <p:nvPr/>
        </p:nvSpPr>
        <p:spPr>
          <a:xfrm>
            <a:off x="1699525" y="4636850"/>
            <a:ext cx="1404600" cy="339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38"/>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407" name="Google Shape;407;p38"/>
          <p:cNvSpPr txBox="1"/>
          <p:nvPr/>
        </p:nvSpPr>
        <p:spPr>
          <a:xfrm>
            <a:off x="6481375" y="101950"/>
            <a:ext cx="28509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300">
                <a:solidFill>
                  <a:schemeClr val="lt1"/>
                </a:solidFill>
                <a:latin typeface="Lato"/>
                <a:ea typeface="Lato"/>
                <a:cs typeface="Lato"/>
                <a:sym typeface="Lato"/>
              </a:rPr>
              <a:t>Porta 6667 - </a:t>
            </a:r>
            <a:r>
              <a:rPr lang="pt-BR" sz="1500">
                <a:solidFill>
                  <a:schemeClr val="lt1"/>
                </a:solidFill>
                <a:latin typeface="Lato"/>
                <a:ea typeface="Lato"/>
                <a:cs typeface="Lato"/>
                <a:sym typeface="Lato"/>
              </a:rPr>
              <a:t>UnrealIRCd</a:t>
            </a:r>
            <a:endParaRPr sz="600">
              <a:solidFill>
                <a:schemeClr val="lt1"/>
              </a:solidFill>
              <a:latin typeface="Lato"/>
              <a:ea typeface="Lato"/>
              <a:cs typeface="Lato"/>
              <a:sym typeface="Lato"/>
            </a:endParaRPr>
          </a:p>
        </p:txBody>
      </p:sp>
      <p:sp>
        <p:nvSpPr>
          <p:cNvPr id="408" name="Google Shape;408;p38"/>
          <p:cNvSpPr txBox="1"/>
          <p:nvPr/>
        </p:nvSpPr>
        <p:spPr>
          <a:xfrm>
            <a:off x="3712200" y="11228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Soluções</a:t>
            </a:r>
            <a:endParaRPr sz="3100">
              <a:solidFill>
                <a:schemeClr val="lt1"/>
              </a:solidFill>
              <a:latin typeface="Lato"/>
              <a:ea typeface="Lato"/>
              <a:cs typeface="Lato"/>
              <a:sym typeface="Lato"/>
            </a:endParaRPr>
          </a:p>
        </p:txBody>
      </p:sp>
      <p:sp>
        <p:nvSpPr>
          <p:cNvPr id="409" name="Google Shape;409;p38"/>
          <p:cNvSpPr txBox="1"/>
          <p:nvPr/>
        </p:nvSpPr>
        <p:spPr>
          <a:xfrm>
            <a:off x="1103850" y="2030475"/>
            <a:ext cx="6936300" cy="4770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rgbClr val="FFFFFF"/>
                </a:solidFill>
              </a:rPr>
              <a:t>Aplicação de Patch</a:t>
            </a:r>
            <a:endParaRPr sz="1900">
              <a:solidFill>
                <a:srgbClr val="FFFFFF"/>
              </a:solidFill>
            </a:endParaRPr>
          </a:p>
        </p:txBody>
      </p:sp>
      <p:pic>
        <p:nvPicPr>
          <p:cNvPr id="410" name="Google Shape;410;p38"/>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411" name="Google Shape;411;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39"/>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417" name="Google Shape;417;p39"/>
          <p:cNvSpPr txBox="1"/>
          <p:nvPr/>
        </p:nvSpPr>
        <p:spPr>
          <a:xfrm>
            <a:off x="37538" y="1750850"/>
            <a:ext cx="51090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200">
                <a:solidFill>
                  <a:schemeClr val="lt1"/>
                </a:solidFill>
                <a:latin typeface="Lato"/>
                <a:ea typeface="Lato"/>
                <a:cs typeface="Lato"/>
                <a:sym typeface="Lato"/>
              </a:rPr>
              <a:t>Port 8180 - Apache Tomcat</a:t>
            </a:r>
            <a:endParaRPr sz="2200">
              <a:solidFill>
                <a:schemeClr val="lt1"/>
              </a:solidFill>
              <a:latin typeface="Lato"/>
              <a:ea typeface="Lato"/>
              <a:cs typeface="Lato"/>
              <a:sym typeface="Lato"/>
            </a:endParaRPr>
          </a:p>
        </p:txBody>
      </p:sp>
      <p:sp>
        <p:nvSpPr>
          <p:cNvPr id="418" name="Google Shape;418;p39"/>
          <p:cNvSpPr txBox="1"/>
          <p:nvPr/>
        </p:nvSpPr>
        <p:spPr>
          <a:xfrm>
            <a:off x="-158400" y="2021893"/>
            <a:ext cx="5500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lt1"/>
                </a:solidFill>
                <a:latin typeface="Lato"/>
                <a:ea typeface="Lato"/>
                <a:cs typeface="Lato"/>
                <a:sym typeface="Lato"/>
              </a:rPr>
              <a:t>Apache Tomcat utilizando Credenciais padrão para </a:t>
            </a:r>
            <a:endParaRPr sz="1200">
              <a:solidFill>
                <a:schemeClr val="lt1"/>
              </a:solidFill>
              <a:latin typeface="Lato"/>
              <a:ea typeface="Lato"/>
              <a:cs typeface="Lato"/>
              <a:sym typeface="Lato"/>
            </a:endParaRPr>
          </a:p>
          <a:p>
            <a:pPr indent="0" lvl="0" marL="0" rtl="0" algn="ctr">
              <a:spcBef>
                <a:spcPts val="0"/>
              </a:spcBef>
              <a:spcAft>
                <a:spcPts val="0"/>
              </a:spcAft>
              <a:buNone/>
            </a:pPr>
            <a:r>
              <a:rPr lang="pt-BR" sz="1200">
                <a:solidFill>
                  <a:schemeClr val="lt1"/>
                </a:solidFill>
                <a:latin typeface="Lato"/>
                <a:ea typeface="Lato"/>
                <a:cs typeface="Lato"/>
                <a:sym typeface="Lato"/>
              </a:rPr>
              <a:t>logar no servidor.    |   </a:t>
            </a:r>
            <a:r>
              <a:rPr lang="pt-BR" sz="1200">
                <a:solidFill>
                  <a:srgbClr val="FFFF00"/>
                </a:solidFill>
                <a:latin typeface="Lato"/>
                <a:ea typeface="Lato"/>
                <a:cs typeface="Lato"/>
                <a:sym typeface="Lato"/>
              </a:rPr>
              <a:t>tomcat:tomcat</a:t>
            </a:r>
            <a:endParaRPr sz="1200">
              <a:solidFill>
                <a:srgbClr val="FFFF00"/>
              </a:solidFill>
              <a:latin typeface="Lato"/>
              <a:ea typeface="Lato"/>
              <a:cs typeface="Lato"/>
              <a:sym typeface="Lato"/>
            </a:endParaRPr>
          </a:p>
        </p:txBody>
      </p:sp>
      <p:pic>
        <p:nvPicPr>
          <p:cNvPr id="419" name="Google Shape;419;p39"/>
          <p:cNvPicPr preferRelativeResize="0"/>
          <p:nvPr/>
        </p:nvPicPr>
        <p:blipFill>
          <a:blip r:embed="rId3">
            <a:alphaModFix/>
          </a:blip>
          <a:stretch>
            <a:fillRect/>
          </a:stretch>
        </p:blipFill>
        <p:spPr>
          <a:xfrm>
            <a:off x="685547" y="2634101"/>
            <a:ext cx="3812882" cy="1438199"/>
          </a:xfrm>
          <a:prstGeom prst="rect">
            <a:avLst/>
          </a:prstGeom>
          <a:noFill/>
          <a:ln>
            <a:noFill/>
          </a:ln>
        </p:spPr>
      </p:pic>
      <p:pic>
        <p:nvPicPr>
          <p:cNvPr id="420" name="Google Shape;420;p39"/>
          <p:cNvPicPr preferRelativeResize="0"/>
          <p:nvPr/>
        </p:nvPicPr>
        <p:blipFill>
          <a:blip r:embed="rId4">
            <a:alphaModFix/>
          </a:blip>
          <a:stretch>
            <a:fillRect/>
          </a:stretch>
        </p:blipFill>
        <p:spPr>
          <a:xfrm>
            <a:off x="110975" y="4529650"/>
            <a:ext cx="1033251" cy="472674"/>
          </a:xfrm>
          <a:prstGeom prst="rect">
            <a:avLst/>
          </a:prstGeom>
          <a:noFill/>
          <a:ln>
            <a:noFill/>
          </a:ln>
        </p:spPr>
      </p:pic>
      <p:sp>
        <p:nvSpPr>
          <p:cNvPr id="421" name="Google Shape;421;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
        <p:nvSpPr>
          <p:cNvPr id="422" name="Google Shape;422;p39"/>
          <p:cNvSpPr txBox="1"/>
          <p:nvPr/>
        </p:nvSpPr>
        <p:spPr>
          <a:xfrm>
            <a:off x="2057363" y="511550"/>
            <a:ext cx="51090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3200">
                <a:solidFill>
                  <a:schemeClr val="lt1"/>
                </a:solidFill>
                <a:latin typeface="Lato"/>
                <a:ea typeface="Lato"/>
                <a:cs typeface="Lato"/>
                <a:sym typeface="Lato"/>
              </a:rPr>
              <a:t>Default Credentials</a:t>
            </a:r>
            <a:endParaRPr sz="3200">
              <a:solidFill>
                <a:schemeClr val="lt1"/>
              </a:solidFill>
              <a:latin typeface="Lato"/>
              <a:ea typeface="Lato"/>
              <a:cs typeface="Lato"/>
              <a:sym typeface="Lato"/>
            </a:endParaRPr>
          </a:p>
        </p:txBody>
      </p:sp>
      <p:sp>
        <p:nvSpPr>
          <p:cNvPr id="423" name="Google Shape;423;p39"/>
          <p:cNvSpPr txBox="1"/>
          <p:nvPr/>
        </p:nvSpPr>
        <p:spPr>
          <a:xfrm>
            <a:off x="4224065" y="1674650"/>
            <a:ext cx="52908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200">
                <a:solidFill>
                  <a:schemeClr val="lt1"/>
                </a:solidFill>
                <a:latin typeface="Lato"/>
                <a:ea typeface="Lato"/>
                <a:cs typeface="Lato"/>
                <a:sym typeface="Lato"/>
              </a:rPr>
              <a:t>Porta 3306 - MySQL</a:t>
            </a:r>
            <a:endParaRPr sz="2200">
              <a:solidFill>
                <a:schemeClr val="lt1"/>
              </a:solidFill>
              <a:latin typeface="Lato"/>
              <a:ea typeface="Lato"/>
              <a:cs typeface="Lato"/>
              <a:sym typeface="Lato"/>
            </a:endParaRPr>
          </a:p>
        </p:txBody>
      </p:sp>
      <p:sp>
        <p:nvSpPr>
          <p:cNvPr id="424" name="Google Shape;424;p39"/>
          <p:cNvSpPr txBox="1"/>
          <p:nvPr/>
        </p:nvSpPr>
        <p:spPr>
          <a:xfrm>
            <a:off x="4021150" y="1984032"/>
            <a:ext cx="5696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lt1"/>
                </a:solidFill>
                <a:latin typeface="Lato"/>
                <a:ea typeface="Lato"/>
                <a:cs typeface="Lato"/>
                <a:sym typeface="Lato"/>
              </a:rPr>
              <a:t>Serviço de Banco de Dados MySQL sem o uso de senha.</a:t>
            </a:r>
            <a:endParaRPr sz="1200">
              <a:solidFill>
                <a:schemeClr val="lt1"/>
              </a:solidFill>
              <a:latin typeface="Lato"/>
              <a:ea typeface="Lato"/>
              <a:cs typeface="Lato"/>
              <a:sym typeface="Lato"/>
            </a:endParaRPr>
          </a:p>
        </p:txBody>
      </p:sp>
      <p:pic>
        <p:nvPicPr>
          <p:cNvPr id="425" name="Google Shape;425;p39"/>
          <p:cNvPicPr preferRelativeResize="0"/>
          <p:nvPr/>
        </p:nvPicPr>
        <p:blipFill>
          <a:blip r:embed="rId5">
            <a:alphaModFix/>
          </a:blip>
          <a:stretch>
            <a:fillRect/>
          </a:stretch>
        </p:blipFill>
        <p:spPr>
          <a:xfrm>
            <a:off x="5040415" y="2303560"/>
            <a:ext cx="3658131" cy="210313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40"/>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431" name="Google Shape;431;p40"/>
          <p:cNvSpPr txBox="1"/>
          <p:nvPr/>
        </p:nvSpPr>
        <p:spPr>
          <a:xfrm>
            <a:off x="6299975" y="67275"/>
            <a:ext cx="28104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300">
                <a:solidFill>
                  <a:schemeClr val="lt1"/>
                </a:solidFill>
                <a:latin typeface="Lato"/>
                <a:ea typeface="Lato"/>
                <a:cs typeface="Lato"/>
                <a:sym typeface="Lato"/>
              </a:rPr>
              <a:t>Port 8180 - Apache Tomcat</a:t>
            </a:r>
            <a:endParaRPr sz="1300">
              <a:solidFill>
                <a:schemeClr val="lt1"/>
              </a:solidFill>
              <a:latin typeface="Lato"/>
              <a:ea typeface="Lato"/>
              <a:cs typeface="Lato"/>
              <a:sym typeface="Lato"/>
            </a:endParaRPr>
          </a:p>
        </p:txBody>
      </p:sp>
      <p:sp>
        <p:nvSpPr>
          <p:cNvPr id="432" name="Google Shape;432;p40"/>
          <p:cNvSpPr txBox="1"/>
          <p:nvPr/>
        </p:nvSpPr>
        <p:spPr>
          <a:xfrm>
            <a:off x="3166800" y="421375"/>
            <a:ext cx="28104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3000">
                <a:solidFill>
                  <a:schemeClr val="lt1"/>
                </a:solidFill>
                <a:latin typeface="Lato"/>
                <a:ea typeface="Lato"/>
                <a:cs typeface="Lato"/>
                <a:sym typeface="Lato"/>
              </a:rPr>
              <a:t>Impactos</a:t>
            </a:r>
            <a:endParaRPr sz="3000">
              <a:solidFill>
                <a:schemeClr val="lt1"/>
              </a:solidFill>
              <a:latin typeface="Lato"/>
              <a:ea typeface="Lato"/>
              <a:cs typeface="Lato"/>
              <a:sym typeface="Lato"/>
            </a:endParaRPr>
          </a:p>
        </p:txBody>
      </p:sp>
      <p:pic>
        <p:nvPicPr>
          <p:cNvPr id="433" name="Google Shape;433;p40"/>
          <p:cNvPicPr preferRelativeResize="0"/>
          <p:nvPr/>
        </p:nvPicPr>
        <p:blipFill>
          <a:blip r:embed="rId3">
            <a:alphaModFix/>
          </a:blip>
          <a:stretch>
            <a:fillRect/>
          </a:stretch>
        </p:blipFill>
        <p:spPr>
          <a:xfrm>
            <a:off x="1158688" y="1621249"/>
            <a:ext cx="6826624" cy="835500"/>
          </a:xfrm>
          <a:prstGeom prst="rect">
            <a:avLst/>
          </a:prstGeom>
          <a:noFill/>
          <a:ln>
            <a:noFill/>
          </a:ln>
        </p:spPr>
      </p:pic>
      <p:pic>
        <p:nvPicPr>
          <p:cNvPr id="434" name="Google Shape;434;p40"/>
          <p:cNvPicPr preferRelativeResize="0"/>
          <p:nvPr/>
        </p:nvPicPr>
        <p:blipFill>
          <a:blip r:embed="rId4">
            <a:alphaModFix/>
          </a:blip>
          <a:stretch>
            <a:fillRect/>
          </a:stretch>
        </p:blipFill>
        <p:spPr>
          <a:xfrm>
            <a:off x="819150" y="2773449"/>
            <a:ext cx="7505700" cy="1524000"/>
          </a:xfrm>
          <a:prstGeom prst="rect">
            <a:avLst/>
          </a:prstGeom>
          <a:noFill/>
          <a:ln>
            <a:noFill/>
          </a:ln>
        </p:spPr>
      </p:pic>
      <p:pic>
        <p:nvPicPr>
          <p:cNvPr id="435" name="Google Shape;435;p40"/>
          <p:cNvPicPr preferRelativeResize="0"/>
          <p:nvPr/>
        </p:nvPicPr>
        <p:blipFill>
          <a:blip r:embed="rId5">
            <a:alphaModFix/>
          </a:blip>
          <a:stretch>
            <a:fillRect/>
          </a:stretch>
        </p:blipFill>
        <p:spPr>
          <a:xfrm>
            <a:off x="110975" y="4529650"/>
            <a:ext cx="1033251" cy="472674"/>
          </a:xfrm>
          <a:prstGeom prst="rect">
            <a:avLst/>
          </a:prstGeom>
          <a:noFill/>
          <a:ln>
            <a:noFill/>
          </a:ln>
        </p:spPr>
      </p:pic>
      <p:sp>
        <p:nvSpPr>
          <p:cNvPr id="436" name="Google Shape;436;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41"/>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442" name="Google Shape;442;p41"/>
          <p:cNvSpPr txBox="1"/>
          <p:nvPr/>
        </p:nvSpPr>
        <p:spPr>
          <a:xfrm>
            <a:off x="6299975" y="67275"/>
            <a:ext cx="28104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300">
                <a:solidFill>
                  <a:schemeClr val="lt1"/>
                </a:solidFill>
                <a:latin typeface="Lato"/>
                <a:ea typeface="Lato"/>
                <a:cs typeface="Lato"/>
                <a:sym typeface="Lato"/>
              </a:rPr>
              <a:t>Port 8180 - Apache Tomcat</a:t>
            </a:r>
            <a:endParaRPr sz="1300">
              <a:solidFill>
                <a:schemeClr val="lt1"/>
              </a:solidFill>
              <a:latin typeface="Lato"/>
              <a:ea typeface="Lato"/>
              <a:cs typeface="Lato"/>
              <a:sym typeface="Lato"/>
            </a:endParaRPr>
          </a:p>
        </p:txBody>
      </p:sp>
      <p:sp>
        <p:nvSpPr>
          <p:cNvPr id="443" name="Google Shape;443;p41"/>
          <p:cNvSpPr txBox="1"/>
          <p:nvPr/>
        </p:nvSpPr>
        <p:spPr>
          <a:xfrm>
            <a:off x="3166800" y="421375"/>
            <a:ext cx="28104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3000">
                <a:solidFill>
                  <a:schemeClr val="lt1"/>
                </a:solidFill>
                <a:latin typeface="Lato"/>
                <a:ea typeface="Lato"/>
                <a:cs typeface="Lato"/>
                <a:sym typeface="Lato"/>
              </a:rPr>
              <a:t>Impactos</a:t>
            </a:r>
            <a:endParaRPr sz="3000">
              <a:solidFill>
                <a:schemeClr val="lt1"/>
              </a:solidFill>
              <a:latin typeface="Lato"/>
              <a:ea typeface="Lato"/>
              <a:cs typeface="Lato"/>
              <a:sym typeface="Lato"/>
            </a:endParaRPr>
          </a:p>
        </p:txBody>
      </p:sp>
      <p:pic>
        <p:nvPicPr>
          <p:cNvPr id="444" name="Google Shape;444;p41"/>
          <p:cNvPicPr preferRelativeResize="0"/>
          <p:nvPr/>
        </p:nvPicPr>
        <p:blipFill>
          <a:blip r:embed="rId3">
            <a:alphaModFix/>
          </a:blip>
          <a:stretch>
            <a:fillRect/>
          </a:stretch>
        </p:blipFill>
        <p:spPr>
          <a:xfrm>
            <a:off x="181950" y="1512350"/>
            <a:ext cx="8839200" cy="1059410"/>
          </a:xfrm>
          <a:prstGeom prst="rect">
            <a:avLst/>
          </a:prstGeom>
          <a:noFill/>
          <a:ln>
            <a:noFill/>
          </a:ln>
        </p:spPr>
      </p:pic>
      <p:pic>
        <p:nvPicPr>
          <p:cNvPr id="445" name="Google Shape;445;p41"/>
          <p:cNvPicPr preferRelativeResize="0"/>
          <p:nvPr/>
        </p:nvPicPr>
        <p:blipFill>
          <a:blip r:embed="rId4">
            <a:alphaModFix/>
          </a:blip>
          <a:stretch>
            <a:fillRect/>
          </a:stretch>
        </p:blipFill>
        <p:spPr>
          <a:xfrm>
            <a:off x="1241600" y="2502310"/>
            <a:ext cx="7731758" cy="2266940"/>
          </a:xfrm>
          <a:prstGeom prst="rect">
            <a:avLst/>
          </a:prstGeom>
          <a:noFill/>
          <a:ln>
            <a:noFill/>
          </a:ln>
        </p:spPr>
      </p:pic>
      <p:sp>
        <p:nvSpPr>
          <p:cNvPr id="446" name="Google Shape;446;p41"/>
          <p:cNvSpPr/>
          <p:nvPr/>
        </p:nvSpPr>
        <p:spPr>
          <a:xfrm>
            <a:off x="1241600" y="3980325"/>
            <a:ext cx="7173900" cy="195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1"/>
          <p:cNvSpPr/>
          <p:nvPr/>
        </p:nvSpPr>
        <p:spPr>
          <a:xfrm>
            <a:off x="537875" y="3916425"/>
            <a:ext cx="645600" cy="3228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5"/>
          <p:cNvSpPr txBox="1"/>
          <p:nvPr/>
        </p:nvSpPr>
        <p:spPr>
          <a:xfrm>
            <a:off x="2549850" y="1873575"/>
            <a:ext cx="40443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400">
                <a:solidFill>
                  <a:schemeClr val="lt1"/>
                </a:solidFill>
                <a:latin typeface="Lato"/>
                <a:ea typeface="Lato"/>
                <a:cs typeface="Lato"/>
                <a:sym typeface="Lato"/>
              </a:rPr>
              <a:t>Máquina Windows </a:t>
            </a:r>
            <a:endParaRPr sz="2400">
              <a:solidFill>
                <a:schemeClr val="lt1"/>
              </a:solidFill>
              <a:latin typeface="Lato"/>
              <a:ea typeface="Lato"/>
              <a:cs typeface="Lato"/>
              <a:sym typeface="Lato"/>
            </a:endParaRPr>
          </a:p>
          <a:p>
            <a:pPr indent="0" lvl="0" marL="0" rtl="0" algn="ctr">
              <a:spcBef>
                <a:spcPts val="0"/>
              </a:spcBef>
              <a:spcAft>
                <a:spcPts val="0"/>
              </a:spcAft>
              <a:buNone/>
            </a:pPr>
            <a:r>
              <a:rPr lang="pt-BR" sz="2400">
                <a:solidFill>
                  <a:schemeClr val="lt1"/>
                </a:solidFill>
                <a:latin typeface="Lato"/>
                <a:ea typeface="Lato"/>
                <a:cs typeface="Lato"/>
                <a:sym typeface="Lato"/>
              </a:rPr>
              <a:t>192.168.1.51</a:t>
            </a:r>
            <a:endParaRPr sz="2400">
              <a:solidFill>
                <a:schemeClr val="lt1"/>
              </a:solidFill>
              <a:latin typeface="Lato"/>
              <a:ea typeface="Lato"/>
              <a:cs typeface="Lato"/>
              <a:sym typeface="Lato"/>
            </a:endParaRPr>
          </a:p>
        </p:txBody>
      </p:sp>
      <p:sp>
        <p:nvSpPr>
          <p:cNvPr id="150" name="Google Shape;150;p15"/>
          <p:cNvSpPr txBox="1"/>
          <p:nvPr/>
        </p:nvSpPr>
        <p:spPr>
          <a:xfrm>
            <a:off x="2631300" y="2796975"/>
            <a:ext cx="3881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200">
                <a:solidFill>
                  <a:schemeClr val="lt1"/>
                </a:solidFill>
                <a:latin typeface="Lato"/>
                <a:ea typeface="Lato"/>
                <a:cs typeface="Lato"/>
                <a:sym typeface="Lato"/>
              </a:rPr>
              <a:t>PORTA 445: CVE-2017-0143</a:t>
            </a:r>
            <a:endParaRPr sz="2200">
              <a:solidFill>
                <a:schemeClr val="lt1"/>
              </a:solidFill>
              <a:latin typeface="Lato"/>
              <a:ea typeface="Lato"/>
              <a:cs typeface="Lato"/>
              <a:sym typeface="Lato"/>
            </a:endParaRPr>
          </a:p>
        </p:txBody>
      </p:sp>
      <p:sp>
        <p:nvSpPr>
          <p:cNvPr id="151" name="Google Shape;151;p15"/>
          <p:cNvSpPr txBox="1"/>
          <p:nvPr/>
        </p:nvSpPr>
        <p:spPr>
          <a:xfrm>
            <a:off x="1112700" y="3143275"/>
            <a:ext cx="69186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lt1"/>
                </a:solidFill>
                <a:latin typeface="Lato"/>
                <a:ea typeface="Lato"/>
                <a:cs typeface="Lato"/>
                <a:sym typeface="Lato"/>
              </a:rPr>
              <a:t>A vulnerabilidade EternalBlue possibilitou que mais de 230.000 mil computadores fossem infectados pelo </a:t>
            </a:r>
            <a:r>
              <a:rPr b="1" lang="pt-BR" sz="1200">
                <a:solidFill>
                  <a:schemeClr val="lt1"/>
                </a:solidFill>
                <a:latin typeface="Lato"/>
                <a:ea typeface="Lato"/>
                <a:cs typeface="Lato"/>
                <a:sym typeface="Lato"/>
              </a:rPr>
              <a:t>WannaCry </a:t>
            </a:r>
            <a:r>
              <a:rPr lang="pt-BR" sz="1200">
                <a:solidFill>
                  <a:schemeClr val="lt1"/>
                </a:solidFill>
                <a:latin typeface="Lato"/>
                <a:ea typeface="Lato"/>
                <a:cs typeface="Lato"/>
                <a:sym typeface="Lato"/>
              </a:rPr>
              <a:t>causando um grande transtorno em grandes empresas pelo mundo.</a:t>
            </a:r>
            <a:endParaRPr sz="1200">
              <a:solidFill>
                <a:schemeClr val="lt1"/>
              </a:solidFill>
              <a:latin typeface="Lato"/>
              <a:ea typeface="Lato"/>
              <a:cs typeface="Lato"/>
              <a:sym typeface="Lato"/>
            </a:endParaRPr>
          </a:p>
          <a:p>
            <a:pPr indent="0" lvl="0" marL="0" rtl="0" algn="ctr">
              <a:spcBef>
                <a:spcPts val="0"/>
              </a:spcBef>
              <a:spcAft>
                <a:spcPts val="0"/>
              </a:spcAft>
              <a:buNone/>
            </a:pPr>
            <a:r>
              <a:t/>
            </a:r>
            <a:endParaRPr sz="600">
              <a:solidFill>
                <a:schemeClr val="lt1"/>
              </a:solidFill>
              <a:latin typeface="Lato"/>
              <a:ea typeface="Lato"/>
              <a:cs typeface="Lato"/>
              <a:sym typeface="Lato"/>
            </a:endParaRPr>
          </a:p>
        </p:txBody>
      </p:sp>
      <p:pic>
        <p:nvPicPr>
          <p:cNvPr id="152" name="Google Shape;152;p15"/>
          <p:cNvPicPr preferRelativeResize="0"/>
          <p:nvPr/>
        </p:nvPicPr>
        <p:blipFill>
          <a:blip r:embed="rId3">
            <a:alphaModFix/>
          </a:blip>
          <a:stretch>
            <a:fillRect/>
          </a:stretch>
        </p:blipFill>
        <p:spPr>
          <a:xfrm>
            <a:off x="3199100" y="333950"/>
            <a:ext cx="2745800" cy="2012550"/>
          </a:xfrm>
          <a:prstGeom prst="rect">
            <a:avLst/>
          </a:prstGeom>
          <a:noFill/>
          <a:ln>
            <a:noFill/>
          </a:ln>
        </p:spPr>
      </p:pic>
      <p:sp>
        <p:nvSpPr>
          <p:cNvPr id="153" name="Google Shape;153;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154" name="Google Shape;154;p15"/>
          <p:cNvPicPr preferRelativeResize="0"/>
          <p:nvPr/>
        </p:nvPicPr>
        <p:blipFill>
          <a:blip r:embed="rId4">
            <a:alphaModFix/>
          </a:blip>
          <a:stretch>
            <a:fillRect/>
          </a:stretch>
        </p:blipFill>
        <p:spPr>
          <a:xfrm>
            <a:off x="7764475" y="176750"/>
            <a:ext cx="1187051" cy="5430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2"/>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454" name="Google Shape;454;p42"/>
          <p:cNvSpPr txBox="1"/>
          <p:nvPr/>
        </p:nvSpPr>
        <p:spPr>
          <a:xfrm>
            <a:off x="6299975" y="67275"/>
            <a:ext cx="28104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300">
                <a:solidFill>
                  <a:schemeClr val="lt1"/>
                </a:solidFill>
                <a:latin typeface="Lato"/>
                <a:ea typeface="Lato"/>
                <a:cs typeface="Lato"/>
                <a:sym typeface="Lato"/>
              </a:rPr>
              <a:t>Port 8180 - Apache Tomcat</a:t>
            </a:r>
            <a:endParaRPr sz="1300">
              <a:solidFill>
                <a:schemeClr val="lt1"/>
              </a:solidFill>
              <a:latin typeface="Lato"/>
              <a:ea typeface="Lato"/>
              <a:cs typeface="Lato"/>
              <a:sym typeface="Lato"/>
            </a:endParaRPr>
          </a:p>
        </p:txBody>
      </p:sp>
      <p:sp>
        <p:nvSpPr>
          <p:cNvPr id="455" name="Google Shape;455;p42"/>
          <p:cNvSpPr txBox="1"/>
          <p:nvPr/>
        </p:nvSpPr>
        <p:spPr>
          <a:xfrm>
            <a:off x="3166800" y="421375"/>
            <a:ext cx="28104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3000">
                <a:solidFill>
                  <a:schemeClr val="lt1"/>
                </a:solidFill>
                <a:latin typeface="Lato"/>
                <a:ea typeface="Lato"/>
                <a:cs typeface="Lato"/>
                <a:sym typeface="Lato"/>
              </a:rPr>
              <a:t>Impactos</a:t>
            </a:r>
            <a:endParaRPr sz="3000">
              <a:solidFill>
                <a:schemeClr val="lt1"/>
              </a:solidFill>
              <a:latin typeface="Lato"/>
              <a:ea typeface="Lato"/>
              <a:cs typeface="Lato"/>
              <a:sym typeface="Lato"/>
            </a:endParaRPr>
          </a:p>
        </p:txBody>
      </p:sp>
      <p:pic>
        <p:nvPicPr>
          <p:cNvPr id="456" name="Google Shape;456;p42"/>
          <p:cNvPicPr preferRelativeResize="0"/>
          <p:nvPr/>
        </p:nvPicPr>
        <p:blipFill rotWithShape="1">
          <a:blip r:embed="rId3">
            <a:alphaModFix/>
          </a:blip>
          <a:srcRect b="0" l="0" r="0" t="11260"/>
          <a:stretch/>
        </p:blipFill>
        <p:spPr>
          <a:xfrm>
            <a:off x="1604650" y="1317150"/>
            <a:ext cx="6174399" cy="3346075"/>
          </a:xfrm>
          <a:prstGeom prst="rect">
            <a:avLst/>
          </a:prstGeom>
          <a:noFill/>
          <a:ln>
            <a:noFill/>
          </a:ln>
        </p:spPr>
      </p:pic>
      <p:sp>
        <p:nvSpPr>
          <p:cNvPr id="457" name="Google Shape;457;p42"/>
          <p:cNvSpPr/>
          <p:nvPr/>
        </p:nvSpPr>
        <p:spPr>
          <a:xfrm>
            <a:off x="1665200" y="1916175"/>
            <a:ext cx="4533900" cy="551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8" name="Google Shape;458;p42"/>
          <p:cNvPicPr preferRelativeResize="0"/>
          <p:nvPr/>
        </p:nvPicPr>
        <p:blipFill>
          <a:blip r:embed="rId4">
            <a:alphaModFix/>
          </a:blip>
          <a:stretch>
            <a:fillRect/>
          </a:stretch>
        </p:blipFill>
        <p:spPr>
          <a:xfrm>
            <a:off x="110975" y="4529650"/>
            <a:ext cx="1033251" cy="472674"/>
          </a:xfrm>
          <a:prstGeom prst="rect">
            <a:avLst/>
          </a:prstGeom>
          <a:noFill/>
          <a:ln>
            <a:noFill/>
          </a:ln>
        </p:spPr>
      </p:pic>
      <p:sp>
        <p:nvSpPr>
          <p:cNvPr id="459" name="Google Shape;459;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43"/>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465" name="Google Shape;465;p43"/>
          <p:cNvSpPr txBox="1"/>
          <p:nvPr/>
        </p:nvSpPr>
        <p:spPr>
          <a:xfrm>
            <a:off x="6387250" y="95225"/>
            <a:ext cx="2850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300">
                <a:solidFill>
                  <a:schemeClr val="lt1"/>
                </a:solidFill>
                <a:latin typeface="Lato"/>
                <a:ea typeface="Lato"/>
                <a:cs typeface="Lato"/>
                <a:sym typeface="Lato"/>
              </a:rPr>
              <a:t>Porta 8180 - Apache Tomcat</a:t>
            </a:r>
            <a:endParaRPr sz="1300">
              <a:solidFill>
                <a:schemeClr val="lt1"/>
              </a:solidFill>
              <a:latin typeface="Lato"/>
              <a:ea typeface="Lato"/>
              <a:cs typeface="Lato"/>
              <a:sym typeface="Lato"/>
            </a:endParaRPr>
          </a:p>
        </p:txBody>
      </p:sp>
      <p:sp>
        <p:nvSpPr>
          <p:cNvPr id="466" name="Google Shape;466;p43"/>
          <p:cNvSpPr txBox="1"/>
          <p:nvPr/>
        </p:nvSpPr>
        <p:spPr>
          <a:xfrm>
            <a:off x="3712200" y="11228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Soluções</a:t>
            </a:r>
            <a:endParaRPr sz="3100">
              <a:solidFill>
                <a:schemeClr val="lt1"/>
              </a:solidFill>
              <a:latin typeface="Lato"/>
              <a:ea typeface="Lato"/>
              <a:cs typeface="Lato"/>
              <a:sym typeface="Lato"/>
            </a:endParaRPr>
          </a:p>
        </p:txBody>
      </p:sp>
      <p:sp>
        <p:nvSpPr>
          <p:cNvPr id="467" name="Google Shape;467;p43"/>
          <p:cNvSpPr txBox="1"/>
          <p:nvPr/>
        </p:nvSpPr>
        <p:spPr>
          <a:xfrm>
            <a:off x="1103850" y="2030475"/>
            <a:ext cx="7246800" cy="11499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chemeClr val="lt1"/>
                </a:solidFill>
              </a:rPr>
              <a:t>Trocar User e Password</a:t>
            </a:r>
            <a:endParaRPr sz="1900">
              <a:solidFill>
                <a:srgbClr val="FFFFFF"/>
              </a:solidFill>
            </a:endParaRPr>
          </a:p>
          <a:p>
            <a:pPr indent="-349250" lvl="0" marL="457200" rtl="0" algn="l">
              <a:lnSpc>
                <a:spcPct val="115000"/>
              </a:lnSpc>
              <a:spcBef>
                <a:spcPts val="0"/>
              </a:spcBef>
              <a:spcAft>
                <a:spcPts val="0"/>
              </a:spcAft>
              <a:buClr>
                <a:srgbClr val="FFFFFF"/>
              </a:buClr>
              <a:buSzPts val="1900"/>
              <a:buChar char="●"/>
            </a:pPr>
            <a:r>
              <a:rPr lang="pt-BR" sz="1900">
                <a:solidFill>
                  <a:srgbClr val="FFFFFF"/>
                </a:solidFill>
              </a:rPr>
              <a:t>Setar regras de saída no firewall do servidor para que não seja possível uma comunicação com hosts desconhecidos.</a:t>
            </a:r>
            <a:endParaRPr sz="1900">
              <a:solidFill>
                <a:srgbClr val="FFFFFF"/>
              </a:solidFill>
            </a:endParaRPr>
          </a:p>
        </p:txBody>
      </p:sp>
      <p:pic>
        <p:nvPicPr>
          <p:cNvPr id="468" name="Google Shape;468;p43"/>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469" name="Google Shape;469;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44"/>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475" name="Google Shape;475;p44"/>
          <p:cNvSpPr txBox="1"/>
          <p:nvPr/>
        </p:nvSpPr>
        <p:spPr>
          <a:xfrm>
            <a:off x="1721250" y="2156100"/>
            <a:ext cx="5701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4200">
                <a:solidFill>
                  <a:schemeClr val="lt1"/>
                </a:solidFill>
                <a:latin typeface="Lato"/>
                <a:ea typeface="Lato"/>
                <a:cs typeface="Lato"/>
                <a:sym typeface="Lato"/>
              </a:rPr>
              <a:t>Escalação de Privilégios</a:t>
            </a:r>
            <a:endParaRPr sz="4200">
              <a:solidFill>
                <a:schemeClr val="lt1"/>
              </a:solidFill>
              <a:latin typeface="Lato"/>
              <a:ea typeface="Lato"/>
              <a:cs typeface="Lato"/>
              <a:sym typeface="Lato"/>
            </a:endParaRPr>
          </a:p>
        </p:txBody>
      </p:sp>
      <p:sp>
        <p:nvSpPr>
          <p:cNvPr id="476" name="Google Shape;476;p44"/>
          <p:cNvSpPr txBox="1"/>
          <p:nvPr/>
        </p:nvSpPr>
        <p:spPr>
          <a:xfrm>
            <a:off x="1381200" y="790450"/>
            <a:ext cx="6381600" cy="47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t/>
            </a:r>
            <a:endParaRPr sz="1900">
              <a:solidFill>
                <a:srgbClr val="FF0000"/>
              </a:solidFill>
            </a:endParaRPr>
          </a:p>
        </p:txBody>
      </p:sp>
      <p:pic>
        <p:nvPicPr>
          <p:cNvPr id="477" name="Google Shape;477;p44"/>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478" name="Google Shape;478;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45"/>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484" name="Google Shape;484;p45"/>
          <p:cNvSpPr txBox="1"/>
          <p:nvPr/>
        </p:nvSpPr>
        <p:spPr>
          <a:xfrm>
            <a:off x="1284150" y="744175"/>
            <a:ext cx="65757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500">
                <a:solidFill>
                  <a:schemeClr val="lt1"/>
                </a:solidFill>
                <a:latin typeface="Lato"/>
                <a:ea typeface="Lato"/>
                <a:cs typeface="Lato"/>
                <a:sym typeface="Lato"/>
              </a:rPr>
              <a:t>Nmap - bit SUID e Desatualizado</a:t>
            </a:r>
            <a:endParaRPr sz="3500">
              <a:solidFill>
                <a:schemeClr val="lt1"/>
              </a:solidFill>
              <a:latin typeface="Lato"/>
              <a:ea typeface="Lato"/>
              <a:cs typeface="Lato"/>
              <a:sym typeface="Lato"/>
            </a:endParaRPr>
          </a:p>
        </p:txBody>
      </p:sp>
      <p:pic>
        <p:nvPicPr>
          <p:cNvPr id="485" name="Google Shape;485;p45"/>
          <p:cNvPicPr preferRelativeResize="0"/>
          <p:nvPr/>
        </p:nvPicPr>
        <p:blipFill>
          <a:blip r:embed="rId3">
            <a:alphaModFix/>
          </a:blip>
          <a:stretch>
            <a:fillRect/>
          </a:stretch>
        </p:blipFill>
        <p:spPr>
          <a:xfrm>
            <a:off x="313775" y="1532450"/>
            <a:ext cx="3889370" cy="3371224"/>
          </a:xfrm>
          <a:prstGeom prst="rect">
            <a:avLst/>
          </a:prstGeom>
          <a:noFill/>
          <a:ln>
            <a:noFill/>
          </a:ln>
        </p:spPr>
      </p:pic>
      <p:pic>
        <p:nvPicPr>
          <p:cNvPr id="486" name="Google Shape;486;p45"/>
          <p:cNvPicPr preferRelativeResize="0"/>
          <p:nvPr/>
        </p:nvPicPr>
        <p:blipFill>
          <a:blip r:embed="rId4">
            <a:alphaModFix/>
          </a:blip>
          <a:stretch>
            <a:fillRect/>
          </a:stretch>
        </p:blipFill>
        <p:spPr>
          <a:xfrm>
            <a:off x="4389170" y="3003750"/>
            <a:ext cx="4448175" cy="428625"/>
          </a:xfrm>
          <a:prstGeom prst="rect">
            <a:avLst/>
          </a:prstGeom>
          <a:noFill/>
          <a:ln>
            <a:noFill/>
          </a:ln>
        </p:spPr>
      </p:pic>
      <p:sp>
        <p:nvSpPr>
          <p:cNvPr id="487" name="Google Shape;487;p45"/>
          <p:cNvSpPr/>
          <p:nvPr/>
        </p:nvSpPr>
        <p:spPr>
          <a:xfrm>
            <a:off x="4787150" y="3274350"/>
            <a:ext cx="934500" cy="158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8" name="Google Shape;488;p45"/>
          <p:cNvPicPr preferRelativeResize="0"/>
          <p:nvPr/>
        </p:nvPicPr>
        <p:blipFill>
          <a:blip r:embed="rId5">
            <a:alphaModFix/>
          </a:blip>
          <a:stretch>
            <a:fillRect/>
          </a:stretch>
        </p:blipFill>
        <p:spPr>
          <a:xfrm>
            <a:off x="7587525" y="4543100"/>
            <a:ext cx="1033251" cy="472674"/>
          </a:xfrm>
          <a:prstGeom prst="rect">
            <a:avLst/>
          </a:prstGeom>
          <a:noFill/>
          <a:ln>
            <a:noFill/>
          </a:ln>
        </p:spPr>
      </p:pic>
      <p:sp>
        <p:nvSpPr>
          <p:cNvPr id="489" name="Google Shape;489;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46"/>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495" name="Google Shape;495;p46"/>
          <p:cNvSpPr txBox="1"/>
          <p:nvPr/>
        </p:nvSpPr>
        <p:spPr>
          <a:xfrm>
            <a:off x="1284150" y="744175"/>
            <a:ext cx="65757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500">
                <a:solidFill>
                  <a:schemeClr val="lt1"/>
                </a:solidFill>
                <a:latin typeface="Lato"/>
                <a:ea typeface="Lato"/>
                <a:cs typeface="Lato"/>
                <a:sym typeface="Lato"/>
              </a:rPr>
              <a:t>Nmap - bit SUID e Desatualizado</a:t>
            </a:r>
            <a:endParaRPr sz="3500">
              <a:solidFill>
                <a:schemeClr val="lt1"/>
              </a:solidFill>
              <a:latin typeface="Lato"/>
              <a:ea typeface="Lato"/>
              <a:cs typeface="Lato"/>
              <a:sym typeface="Lato"/>
            </a:endParaRPr>
          </a:p>
        </p:txBody>
      </p:sp>
      <p:pic>
        <p:nvPicPr>
          <p:cNvPr id="496" name="Google Shape;496;p46"/>
          <p:cNvPicPr preferRelativeResize="0"/>
          <p:nvPr/>
        </p:nvPicPr>
        <p:blipFill>
          <a:blip r:embed="rId3">
            <a:alphaModFix/>
          </a:blip>
          <a:stretch>
            <a:fillRect/>
          </a:stretch>
        </p:blipFill>
        <p:spPr>
          <a:xfrm>
            <a:off x="276225" y="2207275"/>
            <a:ext cx="4295775" cy="809625"/>
          </a:xfrm>
          <a:prstGeom prst="rect">
            <a:avLst/>
          </a:prstGeom>
          <a:noFill/>
          <a:ln>
            <a:noFill/>
          </a:ln>
        </p:spPr>
      </p:pic>
      <p:pic>
        <p:nvPicPr>
          <p:cNvPr id="497" name="Google Shape;497;p46"/>
          <p:cNvPicPr preferRelativeResize="0"/>
          <p:nvPr/>
        </p:nvPicPr>
        <p:blipFill>
          <a:blip r:embed="rId4">
            <a:alphaModFix/>
          </a:blip>
          <a:stretch>
            <a:fillRect/>
          </a:stretch>
        </p:blipFill>
        <p:spPr>
          <a:xfrm>
            <a:off x="3590550" y="3126525"/>
            <a:ext cx="5076825" cy="609600"/>
          </a:xfrm>
          <a:prstGeom prst="rect">
            <a:avLst/>
          </a:prstGeom>
          <a:noFill/>
          <a:ln>
            <a:noFill/>
          </a:ln>
        </p:spPr>
      </p:pic>
      <p:sp>
        <p:nvSpPr>
          <p:cNvPr id="498" name="Google Shape;498;p46"/>
          <p:cNvSpPr/>
          <p:nvPr/>
        </p:nvSpPr>
        <p:spPr>
          <a:xfrm>
            <a:off x="6199075" y="3281075"/>
            <a:ext cx="934500" cy="158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6"/>
          <p:cNvSpPr/>
          <p:nvPr/>
        </p:nvSpPr>
        <p:spPr>
          <a:xfrm>
            <a:off x="2377875" y="2250125"/>
            <a:ext cx="1414200" cy="158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00" name="Google Shape;500;p46"/>
          <p:cNvPicPr preferRelativeResize="0"/>
          <p:nvPr/>
        </p:nvPicPr>
        <p:blipFill>
          <a:blip r:embed="rId5">
            <a:alphaModFix/>
          </a:blip>
          <a:stretch>
            <a:fillRect/>
          </a:stretch>
        </p:blipFill>
        <p:spPr>
          <a:xfrm>
            <a:off x="110975" y="4529650"/>
            <a:ext cx="1033251" cy="472674"/>
          </a:xfrm>
          <a:prstGeom prst="rect">
            <a:avLst/>
          </a:prstGeom>
          <a:noFill/>
          <a:ln>
            <a:noFill/>
          </a:ln>
        </p:spPr>
      </p:pic>
      <p:sp>
        <p:nvSpPr>
          <p:cNvPr id="501" name="Google Shape;501;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47"/>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507" name="Google Shape;507;p47"/>
          <p:cNvSpPr txBox="1"/>
          <p:nvPr/>
        </p:nvSpPr>
        <p:spPr>
          <a:xfrm>
            <a:off x="6293100" y="101950"/>
            <a:ext cx="28509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Nmap - bit SUID e Desatualizado</a:t>
            </a:r>
            <a:endParaRPr sz="1300">
              <a:solidFill>
                <a:schemeClr val="lt1"/>
              </a:solidFill>
              <a:latin typeface="Lato"/>
              <a:ea typeface="Lato"/>
              <a:cs typeface="Lato"/>
              <a:sym typeface="Lato"/>
            </a:endParaRPr>
          </a:p>
          <a:p>
            <a:pPr indent="0" lvl="0" marL="0" rtl="0" algn="ctr">
              <a:spcBef>
                <a:spcPts val="0"/>
              </a:spcBef>
              <a:spcAft>
                <a:spcPts val="0"/>
              </a:spcAft>
              <a:buNone/>
            </a:pPr>
            <a:r>
              <a:t/>
            </a:r>
            <a:endParaRPr sz="1300">
              <a:solidFill>
                <a:schemeClr val="lt1"/>
              </a:solidFill>
              <a:latin typeface="Lato"/>
              <a:ea typeface="Lato"/>
              <a:cs typeface="Lato"/>
              <a:sym typeface="Lato"/>
            </a:endParaRPr>
          </a:p>
        </p:txBody>
      </p:sp>
      <p:sp>
        <p:nvSpPr>
          <p:cNvPr id="508" name="Google Shape;508;p47"/>
          <p:cNvSpPr txBox="1"/>
          <p:nvPr/>
        </p:nvSpPr>
        <p:spPr>
          <a:xfrm>
            <a:off x="3712200" y="11228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Soluções</a:t>
            </a:r>
            <a:endParaRPr sz="3100">
              <a:solidFill>
                <a:schemeClr val="lt1"/>
              </a:solidFill>
              <a:latin typeface="Lato"/>
              <a:ea typeface="Lato"/>
              <a:cs typeface="Lato"/>
              <a:sym typeface="Lato"/>
            </a:endParaRPr>
          </a:p>
        </p:txBody>
      </p:sp>
      <p:sp>
        <p:nvSpPr>
          <p:cNvPr id="509" name="Google Shape;509;p47"/>
          <p:cNvSpPr txBox="1"/>
          <p:nvPr/>
        </p:nvSpPr>
        <p:spPr>
          <a:xfrm>
            <a:off x="1090400" y="2117875"/>
            <a:ext cx="7246800" cy="11499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chemeClr val="lt1"/>
                </a:solidFill>
              </a:rPr>
              <a:t>Revisar binários que possuem o bit SUID setado e checar se há algum meio de explorar esse binário com um privilégio avançado.</a:t>
            </a:r>
            <a:endParaRPr sz="1900">
              <a:solidFill>
                <a:srgbClr val="FFFFFF"/>
              </a:solidFill>
            </a:endParaRPr>
          </a:p>
        </p:txBody>
      </p:sp>
      <p:pic>
        <p:nvPicPr>
          <p:cNvPr id="510" name="Google Shape;510;p47"/>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511" name="Google Shape;511;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48"/>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517" name="Google Shape;517;p48"/>
          <p:cNvSpPr txBox="1"/>
          <p:nvPr/>
        </p:nvSpPr>
        <p:spPr>
          <a:xfrm>
            <a:off x="1181100" y="584975"/>
            <a:ext cx="7429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500">
                <a:solidFill>
                  <a:schemeClr val="lt1"/>
                </a:solidFill>
              </a:rPr>
              <a:t>Kernel na Versão: 2.6.24-16 → CVE-2009-1185</a:t>
            </a:r>
            <a:endParaRPr sz="2500">
              <a:solidFill>
                <a:schemeClr val="lt1"/>
              </a:solidFill>
            </a:endParaRPr>
          </a:p>
        </p:txBody>
      </p:sp>
      <p:pic>
        <p:nvPicPr>
          <p:cNvPr id="518" name="Google Shape;518;p48"/>
          <p:cNvPicPr preferRelativeResize="0"/>
          <p:nvPr/>
        </p:nvPicPr>
        <p:blipFill>
          <a:blip r:embed="rId3">
            <a:alphaModFix/>
          </a:blip>
          <a:stretch>
            <a:fillRect/>
          </a:stretch>
        </p:blipFill>
        <p:spPr>
          <a:xfrm>
            <a:off x="1181100" y="1816225"/>
            <a:ext cx="6781800" cy="666750"/>
          </a:xfrm>
          <a:prstGeom prst="rect">
            <a:avLst/>
          </a:prstGeom>
          <a:noFill/>
          <a:ln>
            <a:noFill/>
          </a:ln>
        </p:spPr>
      </p:pic>
      <p:pic>
        <p:nvPicPr>
          <p:cNvPr id="519" name="Google Shape;519;p48"/>
          <p:cNvPicPr preferRelativeResize="0"/>
          <p:nvPr/>
        </p:nvPicPr>
        <p:blipFill>
          <a:blip r:embed="rId4">
            <a:alphaModFix/>
          </a:blip>
          <a:stretch>
            <a:fillRect/>
          </a:stretch>
        </p:blipFill>
        <p:spPr>
          <a:xfrm>
            <a:off x="199475" y="2770250"/>
            <a:ext cx="3933090" cy="2038200"/>
          </a:xfrm>
          <a:prstGeom prst="rect">
            <a:avLst/>
          </a:prstGeom>
          <a:noFill/>
          <a:ln>
            <a:noFill/>
          </a:ln>
        </p:spPr>
      </p:pic>
      <p:pic>
        <p:nvPicPr>
          <p:cNvPr id="520" name="Google Shape;520;p48"/>
          <p:cNvPicPr preferRelativeResize="0"/>
          <p:nvPr/>
        </p:nvPicPr>
        <p:blipFill>
          <a:blip r:embed="rId5">
            <a:alphaModFix/>
          </a:blip>
          <a:stretch>
            <a:fillRect/>
          </a:stretch>
        </p:blipFill>
        <p:spPr>
          <a:xfrm>
            <a:off x="4217715" y="2809425"/>
            <a:ext cx="4652861" cy="1853802"/>
          </a:xfrm>
          <a:prstGeom prst="rect">
            <a:avLst/>
          </a:prstGeom>
          <a:noFill/>
          <a:ln>
            <a:noFill/>
          </a:ln>
        </p:spPr>
      </p:pic>
      <p:sp>
        <p:nvSpPr>
          <p:cNvPr id="521" name="Google Shape;521;p48"/>
          <p:cNvSpPr txBox="1"/>
          <p:nvPr/>
        </p:nvSpPr>
        <p:spPr>
          <a:xfrm>
            <a:off x="1131800" y="997313"/>
            <a:ext cx="74295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100">
                <a:solidFill>
                  <a:schemeClr val="lt1"/>
                </a:solidFill>
              </a:rPr>
              <a:t>O kernel do Linux na versão 2.6.x com o udev em versão &lt; 1.4.1, não faz a verificação da mensagem do NETLINK para ver se origina do kernel space, o que permite usuários locais ganharem privilégios ao mandar um payload NETLINK para o user space. </a:t>
            </a:r>
            <a:br>
              <a:rPr lang="pt-BR" sz="1100">
                <a:solidFill>
                  <a:schemeClr val="lt1"/>
                </a:solidFill>
              </a:rPr>
            </a:br>
            <a:r>
              <a:rPr lang="pt-BR" sz="1100">
                <a:solidFill>
                  <a:schemeClr val="lt1"/>
                </a:solidFill>
              </a:rPr>
              <a:t>CVSS Base Score: </a:t>
            </a:r>
            <a:r>
              <a:rPr lang="pt-BR" sz="1100">
                <a:solidFill>
                  <a:schemeClr val="lt1"/>
                </a:solidFill>
                <a:highlight>
                  <a:srgbClr val="FF0000"/>
                </a:highlight>
              </a:rPr>
              <a:t>7.2 HIGH</a:t>
            </a:r>
            <a:endParaRPr sz="1100">
              <a:solidFill>
                <a:schemeClr val="lt1"/>
              </a:solidFill>
              <a:highlight>
                <a:srgbClr val="FF0000"/>
              </a:highlight>
            </a:endParaRPr>
          </a:p>
        </p:txBody>
      </p:sp>
      <p:pic>
        <p:nvPicPr>
          <p:cNvPr id="522" name="Google Shape;522;p48"/>
          <p:cNvPicPr preferRelativeResize="0"/>
          <p:nvPr/>
        </p:nvPicPr>
        <p:blipFill>
          <a:blip r:embed="rId6">
            <a:alphaModFix/>
          </a:blip>
          <a:stretch>
            <a:fillRect/>
          </a:stretch>
        </p:blipFill>
        <p:spPr>
          <a:xfrm>
            <a:off x="7901300" y="105113"/>
            <a:ext cx="1033251" cy="472674"/>
          </a:xfrm>
          <a:prstGeom prst="rect">
            <a:avLst/>
          </a:prstGeom>
          <a:noFill/>
          <a:ln>
            <a:noFill/>
          </a:ln>
        </p:spPr>
      </p:pic>
      <p:sp>
        <p:nvSpPr>
          <p:cNvPr id="523" name="Google Shape;523;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49"/>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Linux</a:t>
            </a:r>
            <a:endParaRPr>
              <a:solidFill>
                <a:schemeClr val="lt1"/>
              </a:solidFill>
              <a:latin typeface="Lato"/>
              <a:ea typeface="Lato"/>
              <a:cs typeface="Lato"/>
              <a:sym typeface="Lato"/>
            </a:endParaRPr>
          </a:p>
          <a:p>
            <a:pPr indent="0" lvl="0" marL="0" rtl="0" algn="l">
              <a:spcBef>
                <a:spcPts val="0"/>
              </a:spcBef>
              <a:spcAft>
                <a:spcPts val="0"/>
              </a:spcAft>
              <a:buNone/>
            </a:pPr>
            <a:r>
              <a:rPr lang="pt-BR">
                <a:solidFill>
                  <a:schemeClr val="lt1"/>
                </a:solidFill>
                <a:latin typeface="Lato"/>
                <a:ea typeface="Lato"/>
                <a:cs typeface="Lato"/>
                <a:sym typeface="Lato"/>
              </a:rPr>
              <a:t>192.168.0.115</a:t>
            </a:r>
            <a:endParaRPr>
              <a:solidFill>
                <a:schemeClr val="lt1"/>
              </a:solidFill>
              <a:latin typeface="Lato"/>
              <a:ea typeface="Lato"/>
              <a:cs typeface="Lato"/>
              <a:sym typeface="Lato"/>
            </a:endParaRPr>
          </a:p>
        </p:txBody>
      </p:sp>
      <p:sp>
        <p:nvSpPr>
          <p:cNvPr id="529" name="Google Shape;529;p49"/>
          <p:cNvSpPr txBox="1"/>
          <p:nvPr/>
        </p:nvSpPr>
        <p:spPr>
          <a:xfrm>
            <a:off x="6676325" y="95225"/>
            <a:ext cx="2407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rPr>
              <a:t>Kernel na Versão: 2.6.24-16</a:t>
            </a:r>
            <a:endParaRPr sz="1300">
              <a:solidFill>
                <a:schemeClr val="lt1"/>
              </a:solidFill>
              <a:latin typeface="Lato"/>
              <a:ea typeface="Lato"/>
              <a:cs typeface="Lato"/>
              <a:sym typeface="Lato"/>
            </a:endParaRPr>
          </a:p>
        </p:txBody>
      </p:sp>
      <p:sp>
        <p:nvSpPr>
          <p:cNvPr id="530" name="Google Shape;530;p49"/>
          <p:cNvSpPr txBox="1"/>
          <p:nvPr/>
        </p:nvSpPr>
        <p:spPr>
          <a:xfrm>
            <a:off x="3712200" y="1122800"/>
            <a:ext cx="1719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Soluções</a:t>
            </a:r>
            <a:endParaRPr sz="3100">
              <a:solidFill>
                <a:schemeClr val="lt1"/>
              </a:solidFill>
              <a:latin typeface="Lato"/>
              <a:ea typeface="Lato"/>
              <a:cs typeface="Lato"/>
              <a:sym typeface="Lato"/>
            </a:endParaRPr>
          </a:p>
        </p:txBody>
      </p:sp>
      <p:sp>
        <p:nvSpPr>
          <p:cNvPr id="531" name="Google Shape;531;p49"/>
          <p:cNvSpPr txBox="1"/>
          <p:nvPr/>
        </p:nvSpPr>
        <p:spPr>
          <a:xfrm>
            <a:off x="2169000" y="2138050"/>
            <a:ext cx="4806000" cy="4770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rgbClr val="FFFFFF"/>
              </a:buClr>
              <a:buSzPts val="1900"/>
              <a:buChar char="●"/>
            </a:pPr>
            <a:r>
              <a:rPr lang="pt-BR" sz="1900">
                <a:solidFill>
                  <a:schemeClr val="lt1"/>
                </a:solidFill>
              </a:rPr>
              <a:t>Aplicar patch no sistema operacional.</a:t>
            </a:r>
            <a:endParaRPr sz="1900">
              <a:solidFill>
                <a:srgbClr val="FFFFFF"/>
              </a:solidFill>
            </a:endParaRPr>
          </a:p>
        </p:txBody>
      </p:sp>
      <p:pic>
        <p:nvPicPr>
          <p:cNvPr id="532" name="Google Shape;532;p49"/>
          <p:cNvPicPr preferRelativeResize="0"/>
          <p:nvPr/>
        </p:nvPicPr>
        <p:blipFill>
          <a:blip r:embed="rId3">
            <a:alphaModFix/>
          </a:blip>
          <a:stretch>
            <a:fillRect/>
          </a:stretch>
        </p:blipFill>
        <p:spPr>
          <a:xfrm>
            <a:off x="110975" y="4529650"/>
            <a:ext cx="1033251" cy="472674"/>
          </a:xfrm>
          <a:prstGeom prst="rect">
            <a:avLst/>
          </a:prstGeom>
          <a:noFill/>
          <a:ln>
            <a:noFill/>
          </a:ln>
        </p:spPr>
      </p:pic>
      <p:sp>
        <p:nvSpPr>
          <p:cNvPr id="533" name="Google Shape;533;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50"/>
          <p:cNvSpPr txBox="1"/>
          <p:nvPr>
            <p:ph type="title"/>
          </p:nvPr>
        </p:nvSpPr>
        <p:spPr>
          <a:xfrm>
            <a:off x="2556600" y="645450"/>
            <a:ext cx="40308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5100"/>
              <a:t>Referências</a:t>
            </a:r>
            <a:endParaRPr sz="5100"/>
          </a:p>
        </p:txBody>
      </p:sp>
      <p:sp>
        <p:nvSpPr>
          <p:cNvPr id="539" name="Google Shape;539;p50"/>
          <p:cNvSpPr txBox="1"/>
          <p:nvPr/>
        </p:nvSpPr>
        <p:spPr>
          <a:xfrm>
            <a:off x="1474500" y="1632900"/>
            <a:ext cx="61950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100" u="sng">
                <a:solidFill>
                  <a:schemeClr val="hlink"/>
                </a:solidFill>
                <a:latin typeface="Lato"/>
                <a:ea typeface="Lato"/>
                <a:cs typeface="Lato"/>
                <a:sym typeface="Lato"/>
                <a:hlinkClick r:id="rId3"/>
              </a:rPr>
              <a:t>https://docs.microsoft.com/en-us/security-updates/securitybulletins/2017/ms17-010</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latin typeface="Lato"/>
                <a:ea typeface="Lato"/>
                <a:cs typeface="Lato"/>
                <a:sym typeface="Lato"/>
                <a:hlinkClick r:id="rId4"/>
              </a:rPr>
              <a:t>https://www.100security.com.br/ms17-010</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latin typeface="Lato"/>
                <a:ea typeface="Lato"/>
                <a:cs typeface="Lato"/>
                <a:sym typeface="Lato"/>
                <a:hlinkClick r:id="rId5"/>
              </a:rPr>
              <a:t>https://www.catalog.update.microsoft.com/Search.aspx?q=KB4012598</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latin typeface="Lato"/>
                <a:ea typeface="Lato"/>
                <a:cs typeface="Lato"/>
                <a:sym typeface="Lato"/>
                <a:hlinkClick r:id="rId6"/>
              </a:rPr>
              <a:t>https://nvd.nist.gov/vuln/detail/cve-2017-0143</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latin typeface="Lato"/>
                <a:ea typeface="Lato"/>
                <a:cs typeface="Lato"/>
                <a:sym typeface="Lato"/>
                <a:hlinkClick r:id="rId7"/>
              </a:rPr>
              <a:t>https://nvd.nist.gov/vuln/detail/CVE-2011-2523</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latin typeface="Lato"/>
                <a:ea typeface="Lato"/>
                <a:cs typeface="Lato"/>
                <a:sym typeface="Lato"/>
                <a:hlinkClick r:id="rId8"/>
              </a:rPr>
              <a:t>https://nvd.nist.gov/vuln/detail/CVE-2005-2877</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latin typeface="Lato"/>
                <a:ea typeface="Lato"/>
                <a:cs typeface="Lato"/>
                <a:sym typeface="Lato"/>
                <a:hlinkClick r:id="rId9"/>
              </a:rPr>
              <a:t>https://nvd.nist.gov/vuln/detail/CVE-2012-2336</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latin typeface="Lato"/>
                <a:ea typeface="Lato"/>
                <a:cs typeface="Lato"/>
                <a:sym typeface="Lato"/>
                <a:hlinkClick r:id="rId10"/>
              </a:rPr>
              <a:t>https://nvd.nist.gov/vuln/detail/CVE-2007-2447</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latin typeface="Lato"/>
                <a:ea typeface="Lato"/>
                <a:cs typeface="Lato"/>
                <a:sym typeface="Lato"/>
                <a:hlinkClick r:id="rId11"/>
              </a:rPr>
              <a:t>https://nvd.nist.gov/vuln/detail/CVE-2009-1185</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latin typeface="Lato"/>
                <a:ea typeface="Lato"/>
                <a:cs typeface="Lato"/>
                <a:sym typeface="Lato"/>
                <a:hlinkClick r:id="rId12"/>
              </a:rPr>
              <a:t>https://www.redhat.com/sysadmin/suid-sgid-sticky-bit</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hlinkClick r:id="rId13"/>
              </a:rPr>
              <a:t>https://nvd.nist.gov/vuln/detail/CVE-2010-2075</a:t>
            </a:r>
            <a:endParaRPr sz="1100">
              <a:solidFill>
                <a:srgbClr val="FFFFFF"/>
              </a:solidFill>
              <a:latin typeface="Lato"/>
              <a:ea typeface="Lato"/>
              <a:cs typeface="Lato"/>
              <a:sym typeface="Lato"/>
            </a:endParaRPr>
          </a:p>
          <a:p>
            <a:pPr indent="0" lvl="0" marL="0" rtl="0" algn="l">
              <a:spcBef>
                <a:spcPts val="0"/>
              </a:spcBef>
              <a:spcAft>
                <a:spcPts val="0"/>
              </a:spcAft>
              <a:buNone/>
            </a:pPr>
            <a:r>
              <a:rPr lang="pt-BR" sz="1100" u="sng">
                <a:solidFill>
                  <a:schemeClr val="hlink"/>
                </a:solidFill>
                <a:hlinkClick r:id="rId14"/>
              </a:rPr>
              <a:t>https://nvd.nist.gov/vuln/detail/CVE-2007-3280</a:t>
            </a:r>
            <a:endParaRPr sz="1100">
              <a:solidFill>
                <a:srgbClr val="FFFFFF"/>
              </a:solidFill>
              <a:latin typeface="Lato"/>
              <a:ea typeface="Lato"/>
              <a:cs typeface="Lato"/>
              <a:sym typeface="Lato"/>
            </a:endParaRPr>
          </a:p>
        </p:txBody>
      </p:sp>
      <p:pic>
        <p:nvPicPr>
          <p:cNvPr id="540" name="Google Shape;540;p50"/>
          <p:cNvPicPr preferRelativeResize="0"/>
          <p:nvPr/>
        </p:nvPicPr>
        <p:blipFill>
          <a:blip r:embed="rId15">
            <a:alphaModFix/>
          </a:blip>
          <a:stretch>
            <a:fillRect/>
          </a:stretch>
        </p:blipFill>
        <p:spPr>
          <a:xfrm>
            <a:off x="110975" y="4529650"/>
            <a:ext cx="1033251" cy="472674"/>
          </a:xfrm>
          <a:prstGeom prst="rect">
            <a:avLst/>
          </a:prstGeom>
          <a:noFill/>
          <a:ln>
            <a:noFill/>
          </a:ln>
        </p:spPr>
      </p:pic>
      <p:sp>
        <p:nvSpPr>
          <p:cNvPr id="541" name="Google Shape;541;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6"/>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Windows 192.168.1.51</a:t>
            </a:r>
            <a:endParaRPr>
              <a:solidFill>
                <a:schemeClr val="lt1"/>
              </a:solidFill>
              <a:latin typeface="Lato"/>
              <a:ea typeface="Lato"/>
              <a:cs typeface="Lato"/>
              <a:sym typeface="Lato"/>
            </a:endParaRPr>
          </a:p>
        </p:txBody>
      </p:sp>
      <p:sp>
        <p:nvSpPr>
          <p:cNvPr id="160" name="Google Shape;160;p16"/>
          <p:cNvSpPr txBox="1"/>
          <p:nvPr/>
        </p:nvSpPr>
        <p:spPr>
          <a:xfrm>
            <a:off x="2878425" y="176750"/>
            <a:ext cx="383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200">
                <a:solidFill>
                  <a:schemeClr val="lt1"/>
                </a:solidFill>
                <a:latin typeface="Lato"/>
                <a:ea typeface="Lato"/>
                <a:cs typeface="Lato"/>
                <a:sym typeface="Lato"/>
              </a:rPr>
              <a:t>PORTA 445: CVE-2017-0143</a:t>
            </a:r>
            <a:endParaRPr sz="2200">
              <a:solidFill>
                <a:schemeClr val="lt1"/>
              </a:solidFill>
              <a:latin typeface="Lato"/>
              <a:ea typeface="Lato"/>
              <a:cs typeface="Lato"/>
              <a:sym typeface="Lato"/>
            </a:endParaRPr>
          </a:p>
        </p:txBody>
      </p:sp>
      <p:pic>
        <p:nvPicPr>
          <p:cNvPr id="161" name="Google Shape;161;p16"/>
          <p:cNvPicPr preferRelativeResize="0"/>
          <p:nvPr/>
        </p:nvPicPr>
        <p:blipFill rotWithShape="1">
          <a:blip r:embed="rId3">
            <a:alphaModFix/>
          </a:blip>
          <a:srcRect b="0" l="1793" r="19192" t="0"/>
          <a:stretch/>
        </p:blipFill>
        <p:spPr>
          <a:xfrm>
            <a:off x="195000" y="2027175"/>
            <a:ext cx="4168600" cy="2146300"/>
          </a:xfrm>
          <a:prstGeom prst="rect">
            <a:avLst/>
          </a:prstGeom>
          <a:noFill/>
          <a:ln>
            <a:noFill/>
          </a:ln>
        </p:spPr>
      </p:pic>
      <p:sp>
        <p:nvSpPr>
          <p:cNvPr id="162" name="Google Shape;162;p16"/>
          <p:cNvSpPr/>
          <p:nvPr/>
        </p:nvSpPr>
        <p:spPr>
          <a:xfrm>
            <a:off x="497550" y="3558350"/>
            <a:ext cx="880800" cy="100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6"/>
          <p:cNvSpPr txBox="1"/>
          <p:nvPr/>
        </p:nvSpPr>
        <p:spPr>
          <a:xfrm>
            <a:off x="1751600" y="649250"/>
            <a:ext cx="5947800" cy="1212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0"/>
              </a:spcAft>
              <a:buNone/>
            </a:pPr>
            <a:r>
              <a:rPr lang="pt-BR" sz="1500">
                <a:solidFill>
                  <a:srgbClr val="E6E6E6"/>
                </a:solidFill>
              </a:rPr>
              <a:t>Esse CVE apresenta uma vulnerabilidade severa, com um CVSS score de 9.3 HIGH, na qual permite um atacante remoto realizar um RCE (Remote Code Execution) explorando uma falha no Servidor SMBv1 ao enviar um payload malicioso ao server.</a:t>
            </a:r>
            <a:endParaRPr sz="1500">
              <a:solidFill>
                <a:srgbClr val="E6E6E6"/>
              </a:solidFill>
            </a:endParaRPr>
          </a:p>
        </p:txBody>
      </p:sp>
      <p:pic>
        <p:nvPicPr>
          <p:cNvPr id="164" name="Google Shape;164;p16"/>
          <p:cNvPicPr preferRelativeResize="0"/>
          <p:nvPr/>
        </p:nvPicPr>
        <p:blipFill>
          <a:blip r:embed="rId4">
            <a:alphaModFix/>
          </a:blip>
          <a:stretch>
            <a:fillRect/>
          </a:stretch>
        </p:blipFill>
        <p:spPr>
          <a:xfrm>
            <a:off x="4403950" y="2512878"/>
            <a:ext cx="4543274" cy="1174895"/>
          </a:xfrm>
          <a:prstGeom prst="rect">
            <a:avLst/>
          </a:prstGeom>
          <a:noFill/>
          <a:ln>
            <a:noFill/>
          </a:ln>
        </p:spPr>
      </p:pic>
      <p:pic>
        <p:nvPicPr>
          <p:cNvPr id="165" name="Google Shape;165;p16"/>
          <p:cNvPicPr preferRelativeResize="0"/>
          <p:nvPr/>
        </p:nvPicPr>
        <p:blipFill>
          <a:blip r:embed="rId5">
            <a:alphaModFix/>
          </a:blip>
          <a:stretch>
            <a:fillRect/>
          </a:stretch>
        </p:blipFill>
        <p:spPr>
          <a:xfrm>
            <a:off x="1307488" y="4203350"/>
            <a:ext cx="7087028" cy="665225"/>
          </a:xfrm>
          <a:prstGeom prst="rect">
            <a:avLst/>
          </a:prstGeom>
          <a:noFill/>
          <a:ln>
            <a:noFill/>
          </a:ln>
        </p:spPr>
      </p:pic>
      <p:sp>
        <p:nvSpPr>
          <p:cNvPr id="166" name="Google Shape;166;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167" name="Google Shape;167;p16"/>
          <p:cNvPicPr preferRelativeResize="0"/>
          <p:nvPr/>
        </p:nvPicPr>
        <p:blipFill>
          <a:blip r:embed="rId6">
            <a:alphaModFix/>
          </a:blip>
          <a:stretch>
            <a:fillRect/>
          </a:stretch>
        </p:blipFill>
        <p:spPr>
          <a:xfrm>
            <a:off x="7764475" y="176750"/>
            <a:ext cx="1187051" cy="543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7"/>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Windows 192.168.1.51</a:t>
            </a:r>
            <a:endParaRPr>
              <a:solidFill>
                <a:schemeClr val="lt1"/>
              </a:solidFill>
              <a:latin typeface="Lato"/>
              <a:ea typeface="Lato"/>
              <a:cs typeface="Lato"/>
              <a:sym typeface="Lato"/>
            </a:endParaRPr>
          </a:p>
        </p:txBody>
      </p:sp>
      <p:sp>
        <p:nvSpPr>
          <p:cNvPr id="173" name="Google Shape;173;p17"/>
          <p:cNvSpPr txBox="1"/>
          <p:nvPr/>
        </p:nvSpPr>
        <p:spPr>
          <a:xfrm>
            <a:off x="3257550" y="149000"/>
            <a:ext cx="2628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445: CVE-2017-0143</a:t>
            </a:r>
            <a:endParaRPr sz="800">
              <a:solidFill>
                <a:schemeClr val="lt1"/>
              </a:solidFill>
              <a:latin typeface="Lato"/>
              <a:ea typeface="Lato"/>
              <a:cs typeface="Lato"/>
              <a:sym typeface="Lato"/>
            </a:endParaRPr>
          </a:p>
        </p:txBody>
      </p:sp>
      <p:sp>
        <p:nvSpPr>
          <p:cNvPr id="174" name="Google Shape;174;p17"/>
          <p:cNvSpPr txBox="1"/>
          <p:nvPr/>
        </p:nvSpPr>
        <p:spPr>
          <a:xfrm>
            <a:off x="2030475" y="580975"/>
            <a:ext cx="49083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100">
                <a:solidFill>
                  <a:schemeClr val="lt1"/>
                </a:solidFill>
                <a:latin typeface="Lato"/>
                <a:ea typeface="Lato"/>
                <a:cs typeface="Lato"/>
                <a:sym typeface="Lato"/>
              </a:rPr>
              <a:t>Exploração do Serviço SMB</a:t>
            </a:r>
            <a:endParaRPr sz="3100">
              <a:solidFill>
                <a:schemeClr val="lt1"/>
              </a:solidFill>
              <a:latin typeface="Lato"/>
              <a:ea typeface="Lato"/>
              <a:cs typeface="Lato"/>
              <a:sym typeface="Lato"/>
            </a:endParaRPr>
          </a:p>
        </p:txBody>
      </p:sp>
      <p:pic>
        <p:nvPicPr>
          <p:cNvPr id="175" name="Google Shape;175;p17"/>
          <p:cNvPicPr preferRelativeResize="0"/>
          <p:nvPr/>
        </p:nvPicPr>
        <p:blipFill rotWithShape="1">
          <a:blip r:embed="rId3">
            <a:alphaModFix/>
          </a:blip>
          <a:srcRect b="0" l="563" r="3953" t="0"/>
          <a:stretch/>
        </p:blipFill>
        <p:spPr>
          <a:xfrm>
            <a:off x="184975" y="3781675"/>
            <a:ext cx="3881770" cy="661800"/>
          </a:xfrm>
          <a:prstGeom prst="rect">
            <a:avLst/>
          </a:prstGeom>
          <a:noFill/>
          <a:ln>
            <a:noFill/>
          </a:ln>
        </p:spPr>
      </p:pic>
      <p:pic>
        <p:nvPicPr>
          <p:cNvPr id="176" name="Google Shape;176;p17"/>
          <p:cNvPicPr preferRelativeResize="0"/>
          <p:nvPr/>
        </p:nvPicPr>
        <p:blipFill rotWithShape="1">
          <a:blip r:embed="rId4">
            <a:alphaModFix/>
          </a:blip>
          <a:srcRect b="0" l="0" r="4525" t="0"/>
          <a:stretch/>
        </p:blipFill>
        <p:spPr>
          <a:xfrm>
            <a:off x="4276200" y="1439600"/>
            <a:ext cx="4686301" cy="1201075"/>
          </a:xfrm>
          <a:prstGeom prst="rect">
            <a:avLst/>
          </a:prstGeom>
          <a:noFill/>
          <a:ln>
            <a:noFill/>
          </a:ln>
        </p:spPr>
      </p:pic>
      <p:pic>
        <p:nvPicPr>
          <p:cNvPr id="177" name="Google Shape;177;p17"/>
          <p:cNvPicPr preferRelativeResize="0"/>
          <p:nvPr/>
        </p:nvPicPr>
        <p:blipFill>
          <a:blip r:embed="rId5">
            <a:alphaModFix/>
          </a:blip>
          <a:stretch>
            <a:fillRect/>
          </a:stretch>
        </p:blipFill>
        <p:spPr>
          <a:xfrm>
            <a:off x="184975" y="1439600"/>
            <a:ext cx="3909674" cy="2183600"/>
          </a:xfrm>
          <a:prstGeom prst="rect">
            <a:avLst/>
          </a:prstGeom>
          <a:noFill/>
          <a:ln>
            <a:noFill/>
          </a:ln>
        </p:spPr>
      </p:pic>
      <p:pic>
        <p:nvPicPr>
          <p:cNvPr id="178" name="Google Shape;178;p17"/>
          <p:cNvPicPr preferRelativeResize="0"/>
          <p:nvPr/>
        </p:nvPicPr>
        <p:blipFill rotWithShape="1">
          <a:blip r:embed="rId6">
            <a:alphaModFix/>
          </a:blip>
          <a:srcRect b="13703" l="0" r="13509" t="0"/>
          <a:stretch/>
        </p:blipFill>
        <p:spPr>
          <a:xfrm>
            <a:off x="4779363" y="2756650"/>
            <a:ext cx="3679975" cy="1116175"/>
          </a:xfrm>
          <a:prstGeom prst="rect">
            <a:avLst/>
          </a:prstGeom>
          <a:noFill/>
          <a:ln>
            <a:noFill/>
          </a:ln>
        </p:spPr>
      </p:pic>
      <p:sp>
        <p:nvSpPr>
          <p:cNvPr id="179" name="Google Shape;179;p17"/>
          <p:cNvSpPr/>
          <p:nvPr/>
        </p:nvSpPr>
        <p:spPr>
          <a:xfrm>
            <a:off x="4779363" y="3455825"/>
            <a:ext cx="2911200" cy="266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p:txBody>
      </p:sp>
      <p:pic>
        <p:nvPicPr>
          <p:cNvPr id="180" name="Google Shape;180;p17"/>
          <p:cNvPicPr preferRelativeResize="0"/>
          <p:nvPr/>
        </p:nvPicPr>
        <p:blipFill rotWithShape="1">
          <a:blip r:embed="rId7">
            <a:alphaModFix/>
          </a:blip>
          <a:srcRect b="16968" l="1508" r="45186" t="25859"/>
          <a:stretch/>
        </p:blipFill>
        <p:spPr>
          <a:xfrm>
            <a:off x="1506075" y="3668149"/>
            <a:ext cx="2588574" cy="1047275"/>
          </a:xfrm>
          <a:prstGeom prst="rect">
            <a:avLst/>
          </a:prstGeom>
          <a:noFill/>
          <a:ln>
            <a:noFill/>
          </a:ln>
        </p:spPr>
      </p:pic>
      <p:sp>
        <p:nvSpPr>
          <p:cNvPr id="181" name="Google Shape;181;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182" name="Google Shape;182;p17"/>
          <p:cNvPicPr preferRelativeResize="0"/>
          <p:nvPr/>
        </p:nvPicPr>
        <p:blipFill>
          <a:blip r:embed="rId8">
            <a:alphaModFix/>
          </a:blip>
          <a:stretch>
            <a:fillRect/>
          </a:stretch>
        </p:blipFill>
        <p:spPr>
          <a:xfrm>
            <a:off x="7764475" y="176750"/>
            <a:ext cx="1187051" cy="543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8"/>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Windows 192.168.1.51</a:t>
            </a:r>
            <a:endParaRPr>
              <a:solidFill>
                <a:schemeClr val="lt1"/>
              </a:solidFill>
              <a:latin typeface="Lato"/>
              <a:ea typeface="Lato"/>
              <a:cs typeface="Lato"/>
              <a:sym typeface="Lato"/>
            </a:endParaRPr>
          </a:p>
        </p:txBody>
      </p:sp>
      <p:sp>
        <p:nvSpPr>
          <p:cNvPr id="188" name="Google Shape;188;p18"/>
          <p:cNvSpPr txBox="1"/>
          <p:nvPr/>
        </p:nvSpPr>
        <p:spPr>
          <a:xfrm>
            <a:off x="3308625" y="96275"/>
            <a:ext cx="2628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445: CVE-2017-0143</a:t>
            </a:r>
            <a:endParaRPr sz="800">
              <a:solidFill>
                <a:schemeClr val="lt1"/>
              </a:solidFill>
              <a:latin typeface="Lato"/>
              <a:ea typeface="Lato"/>
              <a:cs typeface="Lato"/>
              <a:sym typeface="Lato"/>
            </a:endParaRPr>
          </a:p>
        </p:txBody>
      </p:sp>
      <p:sp>
        <p:nvSpPr>
          <p:cNvPr id="189" name="Google Shape;189;p18"/>
          <p:cNvSpPr txBox="1"/>
          <p:nvPr/>
        </p:nvSpPr>
        <p:spPr>
          <a:xfrm>
            <a:off x="2776650" y="595475"/>
            <a:ext cx="35907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800">
                <a:solidFill>
                  <a:schemeClr val="lt1"/>
                </a:solidFill>
                <a:latin typeface="Lato"/>
                <a:ea typeface="Lato"/>
                <a:cs typeface="Lato"/>
                <a:sym typeface="Lato"/>
              </a:rPr>
              <a:t>Pós-Exploração</a:t>
            </a:r>
            <a:endParaRPr sz="3800">
              <a:solidFill>
                <a:schemeClr val="lt1"/>
              </a:solidFill>
              <a:latin typeface="Lato"/>
              <a:ea typeface="Lato"/>
              <a:cs typeface="Lato"/>
              <a:sym typeface="Lato"/>
            </a:endParaRPr>
          </a:p>
        </p:txBody>
      </p:sp>
      <p:pic>
        <p:nvPicPr>
          <p:cNvPr id="190" name="Google Shape;190;p18"/>
          <p:cNvPicPr preferRelativeResize="0"/>
          <p:nvPr/>
        </p:nvPicPr>
        <p:blipFill rotWithShape="1">
          <a:blip r:embed="rId3">
            <a:alphaModFix/>
          </a:blip>
          <a:srcRect b="0" l="499" r="11873" t="0"/>
          <a:stretch/>
        </p:blipFill>
        <p:spPr>
          <a:xfrm>
            <a:off x="699250" y="1403075"/>
            <a:ext cx="7745499" cy="906400"/>
          </a:xfrm>
          <a:prstGeom prst="rect">
            <a:avLst/>
          </a:prstGeom>
          <a:noFill/>
          <a:ln>
            <a:noFill/>
          </a:ln>
        </p:spPr>
      </p:pic>
      <p:pic>
        <p:nvPicPr>
          <p:cNvPr id="191" name="Google Shape;191;p18"/>
          <p:cNvPicPr preferRelativeResize="0"/>
          <p:nvPr/>
        </p:nvPicPr>
        <p:blipFill rotWithShape="1">
          <a:blip r:embed="rId4">
            <a:alphaModFix/>
          </a:blip>
          <a:srcRect b="28987" l="0" r="9297" t="0"/>
          <a:stretch/>
        </p:blipFill>
        <p:spPr>
          <a:xfrm>
            <a:off x="110975" y="2425050"/>
            <a:ext cx="4314650" cy="650400"/>
          </a:xfrm>
          <a:prstGeom prst="rect">
            <a:avLst/>
          </a:prstGeom>
          <a:noFill/>
          <a:ln>
            <a:noFill/>
          </a:ln>
        </p:spPr>
      </p:pic>
      <p:pic>
        <p:nvPicPr>
          <p:cNvPr id="192" name="Google Shape;192;p18"/>
          <p:cNvPicPr preferRelativeResize="0"/>
          <p:nvPr/>
        </p:nvPicPr>
        <p:blipFill>
          <a:blip r:embed="rId5">
            <a:alphaModFix/>
          </a:blip>
          <a:stretch>
            <a:fillRect/>
          </a:stretch>
        </p:blipFill>
        <p:spPr>
          <a:xfrm>
            <a:off x="110975" y="3191050"/>
            <a:ext cx="4314650" cy="615600"/>
          </a:xfrm>
          <a:prstGeom prst="rect">
            <a:avLst/>
          </a:prstGeom>
          <a:noFill/>
          <a:ln>
            <a:noFill/>
          </a:ln>
        </p:spPr>
      </p:pic>
      <p:pic>
        <p:nvPicPr>
          <p:cNvPr id="193" name="Google Shape;193;p18"/>
          <p:cNvPicPr preferRelativeResize="0"/>
          <p:nvPr/>
        </p:nvPicPr>
        <p:blipFill>
          <a:blip r:embed="rId6">
            <a:alphaModFix/>
          </a:blip>
          <a:stretch>
            <a:fillRect/>
          </a:stretch>
        </p:blipFill>
        <p:spPr>
          <a:xfrm>
            <a:off x="4495800" y="2347575"/>
            <a:ext cx="4314651" cy="2360039"/>
          </a:xfrm>
          <a:prstGeom prst="rect">
            <a:avLst/>
          </a:prstGeom>
          <a:noFill/>
          <a:ln>
            <a:noFill/>
          </a:ln>
        </p:spPr>
      </p:pic>
      <p:sp>
        <p:nvSpPr>
          <p:cNvPr id="194" name="Google Shape;194;p18"/>
          <p:cNvSpPr/>
          <p:nvPr/>
        </p:nvSpPr>
        <p:spPr>
          <a:xfrm>
            <a:off x="4197600" y="2922775"/>
            <a:ext cx="374400" cy="393600"/>
          </a:xfrm>
          <a:prstGeom prst="rightArrow">
            <a:avLst>
              <a:gd fmla="val 50000" name="adj1"/>
              <a:gd fmla="val 50000" name="adj2"/>
            </a:avLst>
          </a:prstGeom>
          <a:solidFill>
            <a:schemeClr val="lt2"/>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5" name="Google Shape;195;p18"/>
          <p:cNvPicPr preferRelativeResize="0"/>
          <p:nvPr/>
        </p:nvPicPr>
        <p:blipFill>
          <a:blip r:embed="rId7">
            <a:alphaModFix/>
          </a:blip>
          <a:stretch>
            <a:fillRect/>
          </a:stretch>
        </p:blipFill>
        <p:spPr>
          <a:xfrm>
            <a:off x="6488250" y="3102350"/>
            <a:ext cx="2322199" cy="1800351"/>
          </a:xfrm>
          <a:prstGeom prst="rect">
            <a:avLst/>
          </a:prstGeom>
          <a:noFill/>
          <a:ln>
            <a:noFill/>
          </a:ln>
        </p:spPr>
      </p:pic>
      <p:sp>
        <p:nvSpPr>
          <p:cNvPr id="196" name="Google Shape;19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197" name="Google Shape;197;p18"/>
          <p:cNvPicPr preferRelativeResize="0"/>
          <p:nvPr/>
        </p:nvPicPr>
        <p:blipFill>
          <a:blip r:embed="rId8">
            <a:alphaModFix/>
          </a:blip>
          <a:stretch>
            <a:fillRect/>
          </a:stretch>
        </p:blipFill>
        <p:spPr>
          <a:xfrm>
            <a:off x="7764475" y="176750"/>
            <a:ext cx="1187051" cy="543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9"/>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Windows 192.168.1.51</a:t>
            </a:r>
            <a:endParaRPr>
              <a:solidFill>
                <a:schemeClr val="lt1"/>
              </a:solidFill>
              <a:latin typeface="Lato"/>
              <a:ea typeface="Lato"/>
              <a:cs typeface="Lato"/>
              <a:sym typeface="Lato"/>
            </a:endParaRPr>
          </a:p>
        </p:txBody>
      </p:sp>
      <p:sp>
        <p:nvSpPr>
          <p:cNvPr id="203" name="Google Shape;203;p19"/>
          <p:cNvSpPr txBox="1"/>
          <p:nvPr/>
        </p:nvSpPr>
        <p:spPr>
          <a:xfrm>
            <a:off x="3257550" y="171625"/>
            <a:ext cx="2628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445: CVE-2017-0143</a:t>
            </a:r>
            <a:endParaRPr sz="800">
              <a:solidFill>
                <a:schemeClr val="lt1"/>
              </a:solidFill>
              <a:latin typeface="Lato"/>
              <a:ea typeface="Lato"/>
              <a:cs typeface="Lato"/>
              <a:sym typeface="Lato"/>
            </a:endParaRPr>
          </a:p>
        </p:txBody>
      </p:sp>
      <p:sp>
        <p:nvSpPr>
          <p:cNvPr id="204" name="Google Shape;204;p19"/>
          <p:cNvSpPr txBox="1"/>
          <p:nvPr/>
        </p:nvSpPr>
        <p:spPr>
          <a:xfrm>
            <a:off x="2776650" y="595475"/>
            <a:ext cx="35907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800">
                <a:solidFill>
                  <a:schemeClr val="lt1"/>
                </a:solidFill>
                <a:latin typeface="Lato"/>
                <a:ea typeface="Lato"/>
                <a:cs typeface="Lato"/>
                <a:sym typeface="Lato"/>
              </a:rPr>
              <a:t>Pós-Exploração</a:t>
            </a:r>
            <a:endParaRPr sz="3800">
              <a:solidFill>
                <a:schemeClr val="lt1"/>
              </a:solidFill>
              <a:latin typeface="Lato"/>
              <a:ea typeface="Lato"/>
              <a:cs typeface="Lato"/>
              <a:sym typeface="Lato"/>
            </a:endParaRPr>
          </a:p>
        </p:txBody>
      </p:sp>
      <p:pic>
        <p:nvPicPr>
          <p:cNvPr id="205" name="Google Shape;205;p19"/>
          <p:cNvPicPr preferRelativeResize="0"/>
          <p:nvPr/>
        </p:nvPicPr>
        <p:blipFill>
          <a:blip r:embed="rId3">
            <a:alphaModFix/>
          </a:blip>
          <a:stretch>
            <a:fillRect/>
          </a:stretch>
        </p:blipFill>
        <p:spPr>
          <a:xfrm>
            <a:off x="359033" y="1364975"/>
            <a:ext cx="4460627" cy="3473724"/>
          </a:xfrm>
          <a:prstGeom prst="rect">
            <a:avLst/>
          </a:prstGeom>
          <a:noFill/>
          <a:ln>
            <a:noFill/>
          </a:ln>
        </p:spPr>
      </p:pic>
      <p:pic>
        <p:nvPicPr>
          <p:cNvPr id="206" name="Google Shape;206;p19"/>
          <p:cNvPicPr preferRelativeResize="0"/>
          <p:nvPr/>
        </p:nvPicPr>
        <p:blipFill>
          <a:blip r:embed="rId4">
            <a:alphaModFix/>
          </a:blip>
          <a:stretch>
            <a:fillRect/>
          </a:stretch>
        </p:blipFill>
        <p:spPr>
          <a:xfrm>
            <a:off x="5543875" y="1403923"/>
            <a:ext cx="2628900" cy="1248235"/>
          </a:xfrm>
          <a:prstGeom prst="rect">
            <a:avLst/>
          </a:prstGeom>
          <a:noFill/>
          <a:ln>
            <a:noFill/>
          </a:ln>
        </p:spPr>
      </p:pic>
      <p:pic>
        <p:nvPicPr>
          <p:cNvPr id="207" name="Google Shape;207;p19"/>
          <p:cNvPicPr preferRelativeResize="0"/>
          <p:nvPr/>
        </p:nvPicPr>
        <p:blipFill>
          <a:blip r:embed="rId5">
            <a:alphaModFix/>
          </a:blip>
          <a:stretch>
            <a:fillRect/>
          </a:stretch>
        </p:blipFill>
        <p:spPr>
          <a:xfrm>
            <a:off x="5032549" y="2870625"/>
            <a:ext cx="3651543" cy="1968075"/>
          </a:xfrm>
          <a:prstGeom prst="rect">
            <a:avLst/>
          </a:prstGeom>
          <a:noFill/>
          <a:ln>
            <a:noFill/>
          </a:ln>
        </p:spPr>
      </p:pic>
      <p:sp>
        <p:nvSpPr>
          <p:cNvPr id="208" name="Google Shape;208;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209" name="Google Shape;209;p19"/>
          <p:cNvPicPr preferRelativeResize="0"/>
          <p:nvPr/>
        </p:nvPicPr>
        <p:blipFill>
          <a:blip r:embed="rId6">
            <a:alphaModFix/>
          </a:blip>
          <a:stretch>
            <a:fillRect/>
          </a:stretch>
        </p:blipFill>
        <p:spPr>
          <a:xfrm>
            <a:off x="7809200" y="157238"/>
            <a:ext cx="1187051" cy="543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0"/>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Windows 192.168.1.51</a:t>
            </a:r>
            <a:endParaRPr>
              <a:solidFill>
                <a:schemeClr val="lt1"/>
              </a:solidFill>
              <a:latin typeface="Lato"/>
              <a:ea typeface="Lato"/>
              <a:cs typeface="Lato"/>
              <a:sym typeface="Lato"/>
            </a:endParaRPr>
          </a:p>
        </p:txBody>
      </p:sp>
      <p:sp>
        <p:nvSpPr>
          <p:cNvPr id="215" name="Google Shape;215;p20"/>
          <p:cNvSpPr txBox="1"/>
          <p:nvPr/>
        </p:nvSpPr>
        <p:spPr>
          <a:xfrm>
            <a:off x="3342400" y="149000"/>
            <a:ext cx="2628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445: CVE-2017-0143</a:t>
            </a:r>
            <a:endParaRPr sz="800">
              <a:solidFill>
                <a:schemeClr val="lt1"/>
              </a:solidFill>
              <a:latin typeface="Lato"/>
              <a:ea typeface="Lato"/>
              <a:cs typeface="Lato"/>
              <a:sym typeface="Lato"/>
            </a:endParaRPr>
          </a:p>
        </p:txBody>
      </p:sp>
      <p:sp>
        <p:nvSpPr>
          <p:cNvPr id="216" name="Google Shape;216;p20"/>
          <p:cNvSpPr txBox="1"/>
          <p:nvPr/>
        </p:nvSpPr>
        <p:spPr>
          <a:xfrm>
            <a:off x="3469200" y="415950"/>
            <a:ext cx="22056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800">
                <a:solidFill>
                  <a:schemeClr val="lt1"/>
                </a:solidFill>
                <a:latin typeface="Lato"/>
                <a:ea typeface="Lato"/>
                <a:cs typeface="Lato"/>
                <a:sym typeface="Lato"/>
              </a:rPr>
              <a:t>Impactos</a:t>
            </a:r>
            <a:endParaRPr sz="3800">
              <a:solidFill>
                <a:schemeClr val="lt1"/>
              </a:solidFill>
              <a:latin typeface="Lato"/>
              <a:ea typeface="Lato"/>
              <a:cs typeface="Lato"/>
              <a:sym typeface="Lato"/>
            </a:endParaRPr>
          </a:p>
        </p:txBody>
      </p:sp>
      <p:pic>
        <p:nvPicPr>
          <p:cNvPr id="217" name="Google Shape;217;p20"/>
          <p:cNvPicPr preferRelativeResize="0"/>
          <p:nvPr/>
        </p:nvPicPr>
        <p:blipFill>
          <a:blip r:embed="rId3">
            <a:alphaModFix/>
          </a:blip>
          <a:stretch>
            <a:fillRect/>
          </a:stretch>
        </p:blipFill>
        <p:spPr>
          <a:xfrm>
            <a:off x="246725" y="1441050"/>
            <a:ext cx="5784024" cy="2570700"/>
          </a:xfrm>
          <a:prstGeom prst="rect">
            <a:avLst/>
          </a:prstGeom>
          <a:noFill/>
          <a:ln>
            <a:noFill/>
          </a:ln>
        </p:spPr>
      </p:pic>
      <p:pic>
        <p:nvPicPr>
          <p:cNvPr id="218" name="Google Shape;218;p20"/>
          <p:cNvPicPr preferRelativeResize="0"/>
          <p:nvPr/>
        </p:nvPicPr>
        <p:blipFill>
          <a:blip r:embed="rId4">
            <a:alphaModFix/>
          </a:blip>
          <a:stretch>
            <a:fillRect/>
          </a:stretch>
        </p:blipFill>
        <p:spPr>
          <a:xfrm>
            <a:off x="3396350" y="3164807"/>
            <a:ext cx="5466075" cy="1616343"/>
          </a:xfrm>
          <a:prstGeom prst="rect">
            <a:avLst/>
          </a:prstGeom>
          <a:noFill/>
          <a:ln>
            <a:noFill/>
          </a:ln>
        </p:spPr>
      </p:pic>
      <p:sp>
        <p:nvSpPr>
          <p:cNvPr id="219" name="Google Shape;21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220" name="Google Shape;220;p20"/>
          <p:cNvPicPr preferRelativeResize="0"/>
          <p:nvPr/>
        </p:nvPicPr>
        <p:blipFill>
          <a:blip r:embed="rId5">
            <a:alphaModFix/>
          </a:blip>
          <a:stretch>
            <a:fillRect/>
          </a:stretch>
        </p:blipFill>
        <p:spPr>
          <a:xfrm>
            <a:off x="7764475" y="176750"/>
            <a:ext cx="1187051" cy="543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1"/>
          <p:cNvSpPr txBox="1"/>
          <p:nvPr/>
        </p:nvSpPr>
        <p:spPr>
          <a:xfrm>
            <a:off x="110975" y="33650"/>
            <a:ext cx="194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Lato"/>
                <a:ea typeface="Lato"/>
                <a:cs typeface="Lato"/>
                <a:sym typeface="Lato"/>
              </a:rPr>
              <a:t>Máquina Windows 192.168.1.51</a:t>
            </a:r>
            <a:endParaRPr>
              <a:solidFill>
                <a:schemeClr val="lt1"/>
              </a:solidFill>
              <a:latin typeface="Lato"/>
              <a:ea typeface="Lato"/>
              <a:cs typeface="Lato"/>
              <a:sym typeface="Lato"/>
            </a:endParaRPr>
          </a:p>
        </p:txBody>
      </p:sp>
      <p:sp>
        <p:nvSpPr>
          <p:cNvPr id="226" name="Google Shape;226;p21"/>
          <p:cNvSpPr txBox="1"/>
          <p:nvPr/>
        </p:nvSpPr>
        <p:spPr>
          <a:xfrm>
            <a:off x="3435950" y="88500"/>
            <a:ext cx="2628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chemeClr val="lt1"/>
                </a:solidFill>
                <a:latin typeface="Lato"/>
                <a:ea typeface="Lato"/>
                <a:cs typeface="Lato"/>
                <a:sym typeface="Lato"/>
              </a:rPr>
              <a:t>PORTA 445: CVE-2017-0143</a:t>
            </a:r>
            <a:endParaRPr sz="800">
              <a:solidFill>
                <a:schemeClr val="lt1"/>
              </a:solidFill>
              <a:latin typeface="Lato"/>
              <a:ea typeface="Lato"/>
              <a:cs typeface="Lato"/>
              <a:sym typeface="Lato"/>
            </a:endParaRPr>
          </a:p>
        </p:txBody>
      </p:sp>
      <p:sp>
        <p:nvSpPr>
          <p:cNvPr id="227" name="Google Shape;227;p21"/>
          <p:cNvSpPr txBox="1"/>
          <p:nvPr/>
        </p:nvSpPr>
        <p:spPr>
          <a:xfrm>
            <a:off x="3469200" y="308375"/>
            <a:ext cx="22056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800">
                <a:solidFill>
                  <a:schemeClr val="lt1"/>
                </a:solidFill>
                <a:latin typeface="Lato"/>
                <a:ea typeface="Lato"/>
                <a:cs typeface="Lato"/>
                <a:sym typeface="Lato"/>
              </a:rPr>
              <a:t>Impactos</a:t>
            </a:r>
            <a:endParaRPr sz="3800">
              <a:solidFill>
                <a:schemeClr val="lt1"/>
              </a:solidFill>
              <a:latin typeface="Lato"/>
              <a:ea typeface="Lato"/>
              <a:cs typeface="Lato"/>
              <a:sym typeface="Lato"/>
            </a:endParaRPr>
          </a:p>
        </p:txBody>
      </p:sp>
      <p:pic>
        <p:nvPicPr>
          <p:cNvPr id="228" name="Google Shape;228;p21"/>
          <p:cNvPicPr preferRelativeResize="0"/>
          <p:nvPr/>
        </p:nvPicPr>
        <p:blipFill>
          <a:blip r:embed="rId3">
            <a:alphaModFix/>
          </a:blip>
          <a:stretch>
            <a:fillRect/>
          </a:stretch>
        </p:blipFill>
        <p:spPr>
          <a:xfrm>
            <a:off x="195350" y="897638"/>
            <a:ext cx="3164400" cy="3710863"/>
          </a:xfrm>
          <a:prstGeom prst="rect">
            <a:avLst/>
          </a:prstGeom>
          <a:noFill/>
          <a:ln>
            <a:noFill/>
          </a:ln>
        </p:spPr>
      </p:pic>
      <p:pic>
        <p:nvPicPr>
          <p:cNvPr id="229" name="Google Shape;229;p21"/>
          <p:cNvPicPr preferRelativeResize="0"/>
          <p:nvPr/>
        </p:nvPicPr>
        <p:blipFill>
          <a:blip r:embed="rId4">
            <a:alphaModFix/>
          </a:blip>
          <a:stretch>
            <a:fillRect/>
          </a:stretch>
        </p:blipFill>
        <p:spPr>
          <a:xfrm>
            <a:off x="5649950" y="926450"/>
            <a:ext cx="3371198" cy="3653250"/>
          </a:xfrm>
          <a:prstGeom prst="rect">
            <a:avLst/>
          </a:prstGeom>
          <a:noFill/>
          <a:ln>
            <a:noFill/>
          </a:ln>
        </p:spPr>
      </p:pic>
      <p:sp>
        <p:nvSpPr>
          <p:cNvPr id="230" name="Google Shape;230;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231" name="Google Shape;231;p21"/>
          <p:cNvPicPr preferRelativeResize="0"/>
          <p:nvPr/>
        </p:nvPicPr>
        <p:blipFill>
          <a:blip r:embed="rId5">
            <a:alphaModFix/>
          </a:blip>
          <a:stretch>
            <a:fillRect/>
          </a:stretch>
        </p:blipFill>
        <p:spPr>
          <a:xfrm>
            <a:off x="2600675" y="1623300"/>
            <a:ext cx="3725425" cy="2483625"/>
          </a:xfrm>
          <a:prstGeom prst="rect">
            <a:avLst/>
          </a:prstGeom>
          <a:noFill/>
          <a:ln>
            <a:noFill/>
          </a:ln>
        </p:spPr>
      </p:pic>
      <p:pic>
        <p:nvPicPr>
          <p:cNvPr id="232" name="Google Shape;232;p21"/>
          <p:cNvPicPr preferRelativeResize="0"/>
          <p:nvPr/>
        </p:nvPicPr>
        <p:blipFill>
          <a:blip r:embed="rId6">
            <a:alphaModFix/>
          </a:blip>
          <a:stretch>
            <a:fillRect/>
          </a:stretch>
        </p:blipFill>
        <p:spPr>
          <a:xfrm>
            <a:off x="7764475" y="176750"/>
            <a:ext cx="1187051" cy="543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